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5.xml" ContentType="application/vnd.openxmlformats-officedocument.presentationml.tags+xml"/>
  <Override PartName="/ppt/notesSlides/notesSlide26.xml" ContentType="application/vnd.openxmlformats-officedocument.presentationml.notesSlide+xml"/>
  <Override PartName="/ppt/tags/tag16.xml" ContentType="application/vnd.openxmlformats-officedocument.presentationml.tags+xml"/>
  <Override PartName="/ppt/notesSlides/notesSlide27.xml" ContentType="application/vnd.openxmlformats-officedocument.presentationml.notesSlide+xml"/>
  <Override PartName="/ppt/tags/tag17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8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9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20.xml" ContentType="application/vnd.openxmlformats-officedocument.presentationml.tags+xml"/>
  <Override PartName="/ppt/notesSlides/notesSlide49.xml" ContentType="application/vnd.openxmlformats-officedocument.presentationml.notesSlide+xml"/>
  <Override PartName="/ppt/tags/tag21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22.xml" ContentType="application/vnd.openxmlformats-officedocument.presentationml.tags+xml"/>
  <Override PartName="/ppt/notesSlides/notesSlide52.xml" ContentType="application/vnd.openxmlformats-officedocument.presentationml.notesSlide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4032" r:id="rId2"/>
  </p:sldMasterIdLst>
  <p:notesMasterIdLst>
    <p:notesMasterId r:id="rId60"/>
  </p:notesMasterIdLst>
  <p:sldIdLst>
    <p:sldId id="322" r:id="rId3"/>
    <p:sldId id="876" r:id="rId4"/>
    <p:sldId id="925" r:id="rId5"/>
    <p:sldId id="305" r:id="rId6"/>
    <p:sldId id="759" r:id="rId7"/>
    <p:sldId id="628" r:id="rId8"/>
    <p:sldId id="926" r:id="rId9"/>
    <p:sldId id="927" r:id="rId10"/>
    <p:sldId id="788" r:id="rId11"/>
    <p:sldId id="928" r:id="rId12"/>
    <p:sldId id="956" r:id="rId13"/>
    <p:sldId id="930" r:id="rId14"/>
    <p:sldId id="932" r:id="rId15"/>
    <p:sldId id="886" r:id="rId16"/>
    <p:sldId id="936" r:id="rId17"/>
    <p:sldId id="955" r:id="rId18"/>
    <p:sldId id="942" r:id="rId19"/>
    <p:sldId id="957" r:id="rId20"/>
    <p:sldId id="944" r:id="rId21"/>
    <p:sldId id="946" r:id="rId22"/>
    <p:sldId id="947" r:id="rId23"/>
    <p:sldId id="948" r:id="rId24"/>
    <p:sldId id="952" r:id="rId25"/>
    <p:sldId id="966" r:id="rId26"/>
    <p:sldId id="967" r:id="rId27"/>
    <p:sldId id="968" r:id="rId28"/>
    <p:sldId id="972" r:id="rId29"/>
    <p:sldId id="976" r:id="rId30"/>
    <p:sldId id="980" r:id="rId31"/>
    <p:sldId id="981" r:id="rId32"/>
    <p:sldId id="987" r:id="rId33"/>
    <p:sldId id="984" r:id="rId34"/>
    <p:sldId id="985" r:id="rId35"/>
    <p:sldId id="990" r:id="rId36"/>
    <p:sldId id="995" r:id="rId37"/>
    <p:sldId id="996" r:id="rId38"/>
    <p:sldId id="1015" r:id="rId39"/>
    <p:sldId id="998" r:id="rId40"/>
    <p:sldId id="999" r:id="rId41"/>
    <p:sldId id="1000" r:id="rId42"/>
    <p:sldId id="1001" r:id="rId43"/>
    <p:sldId id="1002" r:id="rId44"/>
    <p:sldId id="1003" r:id="rId45"/>
    <p:sldId id="1004" r:id="rId46"/>
    <p:sldId id="1021" r:id="rId47"/>
    <p:sldId id="1022" r:id="rId48"/>
    <p:sldId id="1035" r:id="rId49"/>
    <p:sldId id="1024" r:id="rId50"/>
    <p:sldId id="1025" r:id="rId51"/>
    <p:sldId id="1041" r:id="rId52"/>
    <p:sldId id="1026" r:id="rId53"/>
    <p:sldId id="1027" r:id="rId54"/>
    <p:sldId id="1064" r:id="rId55"/>
    <p:sldId id="309" r:id="rId56"/>
    <p:sldId id="308" r:id="rId57"/>
    <p:sldId id="310" r:id="rId58"/>
    <p:sldId id="291" r:id="rId59"/>
  </p:sldIdLst>
  <p:sldSz cx="9144000" cy="5143500" type="screen16x9"/>
  <p:notesSz cx="6858000" cy="9144000"/>
  <p:custDataLst>
    <p:tags r:id="rId61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  <p:cmAuthor id="3" name="Sue Livingston -X (suliving - UNICON INC at Cisco)" initials="SL-(-UIaC" lastIdx="4" clrIdx="3">
    <p:extLst>
      <p:ext uri="{19B8F6BF-5375-455C-9EA6-DF929625EA0E}">
        <p15:presenceInfo xmlns:p15="http://schemas.microsoft.com/office/powerpoint/2012/main" userId="S::suliving@cisco.com::dc701d48-dd51-411a-9041-b7f1328f1486" providerId="AD"/>
      </p:ext>
    </p:extLst>
  </p:cmAuthor>
  <p:cmAuthor id="4" name="jagibbon" initials="jmg" lastIdx="3" clrIdx="4">
    <p:extLst>
      <p:ext uri="{19B8F6BF-5375-455C-9EA6-DF929625EA0E}">
        <p15:presenceInfo xmlns:p15="http://schemas.microsoft.com/office/powerpoint/2012/main" userId="jagibb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13" autoAdjust="0"/>
    <p:restoredTop sz="84965" autoAdjust="0"/>
  </p:normalViewPr>
  <p:slideViewPr>
    <p:cSldViewPr snapToGrid="0" showGuides="1">
      <p:cViewPr varScale="1">
        <p:scale>
          <a:sx n="75" d="100"/>
          <a:sy n="75" d="100"/>
        </p:scale>
        <p:origin x="1316" y="44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tags" Target="tags/tag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Networks v7.0 (ITN)</a:t>
            </a:r>
          </a:p>
          <a:p>
            <a:pPr>
              <a:buFontTx/>
              <a:buNone/>
            </a:pPr>
            <a:r>
              <a:rPr lang="en-US" sz="1200" b="0" dirty="0"/>
              <a:t>Module 1: Networking</a:t>
            </a:r>
            <a:r>
              <a:rPr lang="en-US" sz="1200" b="0" baseline="0" dirty="0"/>
              <a:t> Today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11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Network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Components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1.2.3 – End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Network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Components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1.2.4 – </a:t>
            </a:r>
            <a:r>
              <a:rPr lang="en-US" altLang="en-US" dirty="0"/>
              <a:t>Intermediary Network Devices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941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13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Network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Components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1.2.5 – </a:t>
            </a:r>
            <a:r>
              <a:rPr lang="en-US" altLang="en-US" dirty="0"/>
              <a:t>Network Media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1.2.6 – Check Your Understanding – Network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Representations and Topologies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81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Representations and Topologies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1.3.1 – Network</a:t>
            </a:r>
            <a:r>
              <a:rPr lang="en-US" baseline="0" dirty="0">
                <a:latin typeface="Arial" charset="0"/>
              </a:rPr>
              <a:t> Representations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876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https://www.open.edu/openlearn/mod/oucontent/view.php?id=84405&amp;section=_unit5.1.11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200" kern="120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Representations and Topologies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1.3.2 – Topology Diagrams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1.3.3 – Check Your Understanding – Network Representation and Topologies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711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Common Types of Networks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81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Common Types of Networks</a:t>
            </a:r>
            <a:endParaRPr lang="en-GB" b="0" dirty="0"/>
          </a:p>
          <a:p>
            <a:r>
              <a:rPr lang="en-US" dirty="0"/>
              <a:t>1.4.1</a:t>
            </a:r>
            <a:r>
              <a:rPr lang="en-US" baseline="0" dirty="0"/>
              <a:t> – Networks of Many Sizes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440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19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Common Types of Networks</a:t>
            </a:r>
            <a:endParaRPr lang="en-GB" b="0" dirty="0"/>
          </a:p>
          <a:p>
            <a:r>
              <a:rPr lang="en-US" dirty="0"/>
              <a:t>1.4.2</a:t>
            </a:r>
            <a:r>
              <a:rPr lang="en-US" baseline="0" dirty="0"/>
              <a:t> – </a:t>
            </a:r>
            <a:r>
              <a:rPr lang="en-US" altLang="en-US" dirty="0"/>
              <a:t>LANs and WANs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Common Types of Networks</a:t>
            </a:r>
            <a:endParaRPr lang="en-GB" b="0" dirty="0"/>
          </a:p>
          <a:p>
            <a:r>
              <a:rPr lang="en-US" dirty="0"/>
              <a:t>1.4.2</a:t>
            </a:r>
            <a:r>
              <a:rPr lang="en-US" baseline="0" dirty="0"/>
              <a:t> – </a:t>
            </a:r>
            <a:r>
              <a:rPr lang="en-US" altLang="en-US" dirty="0"/>
              <a:t>LANs and WANs (cont.)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711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3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1 – Networking Today</a:t>
            </a:r>
          </a:p>
          <a:p>
            <a:r>
              <a:rPr lang="en-GB" dirty="0"/>
              <a:t>1.0.2 – What will I learn to do in this module?</a:t>
            </a:r>
          </a:p>
        </p:txBody>
      </p:sp>
    </p:spTree>
    <p:extLst>
      <p:ext uri="{BB962C8B-B14F-4D97-AF65-F5344CB8AC3E}">
        <p14:creationId xmlns:p14="http://schemas.microsoft.com/office/powerpoint/2010/main" val="1587924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Common Types of Networks</a:t>
            </a:r>
            <a:endParaRPr lang="en-GB" b="0" dirty="0"/>
          </a:p>
          <a:p>
            <a:r>
              <a:rPr lang="en-US" dirty="0"/>
              <a:t>1.4.3</a:t>
            </a:r>
            <a:r>
              <a:rPr lang="en-US" baseline="0" dirty="0"/>
              <a:t> – </a:t>
            </a:r>
            <a:r>
              <a:rPr lang="en-US" dirty="0">
                <a:latin typeface="Arial" charset="0"/>
              </a:rPr>
              <a:t>The</a:t>
            </a:r>
            <a:r>
              <a:rPr lang="en-US" baseline="0" dirty="0">
                <a:latin typeface="Arial" charset="0"/>
              </a:rPr>
              <a:t> Internet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77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Common Types of Networks</a:t>
            </a:r>
            <a:endParaRPr lang="en-GB" b="0" dirty="0"/>
          </a:p>
          <a:p>
            <a:r>
              <a:rPr lang="en-US" dirty="0"/>
              <a:t>1.4.4</a:t>
            </a:r>
            <a:r>
              <a:rPr lang="en-US" baseline="0" dirty="0"/>
              <a:t> </a:t>
            </a:r>
            <a:r>
              <a:rPr lang="en-US" dirty="0">
                <a:latin typeface="Arial" charset="0"/>
              </a:rPr>
              <a:t>– Intranets</a:t>
            </a:r>
            <a:r>
              <a:rPr lang="en-US" baseline="0" dirty="0">
                <a:latin typeface="Arial" charset="0"/>
              </a:rPr>
              <a:t> and Extranets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1.4.5 – Check Your Understanding – Common Types of Networks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342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Internet Connections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81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Internet Connections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1.5.1 – Internet Access Technologies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574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Internet Connections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1.5.2 – Home and Small Office Internet Connections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629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Internet Connections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1.5.3 – Businesses Internet Connections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287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Internet Connections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1.5.5 – The Converging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215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Internet Connections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1.5.5 – The Converging Network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8918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Reliable Networks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15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Reliable Networks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1.6.1 – Network Architecture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845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514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Reliable Networks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1.6.2 – Fault</a:t>
            </a:r>
            <a:r>
              <a:rPr lang="en-US" baseline="0" dirty="0">
                <a:latin typeface="Arial" charset="0"/>
              </a:rPr>
              <a:t> Tolerance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320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Reliable Networks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1.6.3 – Scalability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3054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Reliable Networks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1.6.4 – Quality of Service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433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Reliable Networks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1.6.5 – Network Security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1.6.6 – Check Your Understanding – Reliable Networks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2331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Trends</a:t>
            </a:r>
            <a:endParaRPr lang="en-GB" b="0" dirty="0"/>
          </a:p>
          <a:p>
            <a:pPr>
              <a:buFontTx/>
              <a:buNone/>
            </a:pP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1753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Trends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1.7.1 – Recent</a:t>
            </a:r>
            <a:r>
              <a:rPr lang="en-US" baseline="0" dirty="0">
                <a:latin typeface="Arial" charset="0"/>
              </a:rPr>
              <a:t> Trends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4006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Trends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1.7.2 – Bring Your Own Device (BYOD)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9226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Trends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1.7.3 – Online Collaboration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9945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Trends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1.7.4 – Video Communication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6566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Trends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1.7.6 – Cloud Computing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91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1 – Networking Today</a:t>
            </a:r>
          </a:p>
          <a:p>
            <a:pPr>
              <a:buFontTx/>
              <a:buNone/>
            </a:pPr>
            <a:r>
              <a:rPr lang="en-US" sz="1200" b="0" dirty="0"/>
              <a:t>1.1 – Networks</a:t>
            </a:r>
            <a:r>
              <a:rPr lang="en-US" sz="1200" b="0" baseline="0" dirty="0"/>
              <a:t> Affect Our Lives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Trends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1.7.6 – Cloud Computing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0140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Trends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1.7.7 – Technology</a:t>
            </a:r>
            <a:r>
              <a:rPr lang="en-US" baseline="0" dirty="0">
                <a:latin typeface="Arial" charset="0"/>
              </a:rPr>
              <a:t> Trends in the Home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8521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Trends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1.7.8 – Powerline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998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Trends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1.7.9 – Wireless Broadband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1.7.10 – Check Your Understanding – Network Trends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7724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1.8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Security</a:t>
            </a:r>
            <a:endParaRPr lang="en-GB" b="0" dirty="0"/>
          </a:p>
          <a:p>
            <a:pPr>
              <a:buFontTx/>
              <a:buNone/>
            </a:pP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8244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1.8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Security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1.8.1 – Security</a:t>
            </a:r>
            <a:r>
              <a:rPr lang="en-US" baseline="0" dirty="0">
                <a:latin typeface="Arial" charset="0"/>
              </a:rPr>
              <a:t> Threats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7651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1.8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Security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1.8.1 – Security</a:t>
            </a:r>
            <a:r>
              <a:rPr lang="en-US" baseline="0" dirty="0">
                <a:latin typeface="Arial" charset="0"/>
              </a:rPr>
              <a:t> Threats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1275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1.8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Security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1.8.2 – Security</a:t>
            </a:r>
            <a:r>
              <a:rPr lang="en-US" baseline="0" dirty="0">
                <a:latin typeface="Arial" charset="0"/>
              </a:rPr>
              <a:t>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7961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1.8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Security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1.8.2 – Security</a:t>
            </a:r>
            <a:r>
              <a:rPr lang="en-US" baseline="0" dirty="0">
                <a:latin typeface="Arial" charset="0"/>
              </a:rPr>
              <a:t> Solutions (Cont.)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1.8.3 – Check Your Understanding – Network Security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4635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1.9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The IT Professional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074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 – Networks Affect our Lives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1.1.1 – </a:t>
            </a:r>
            <a:r>
              <a:rPr lang="en-US" altLang="en-US" dirty="0"/>
              <a:t>Networks Connect Us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1.9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The IT Professional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1.9.1 – CCNA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Diagram from https://newsroom.cisco.com/press-release-content?type=webcontent&amp;articleId=1993077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5707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1.9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The IT Professional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1.9.2 – </a:t>
            </a:r>
            <a:r>
              <a:rPr lang="en-US" altLang="en-US" dirty="0"/>
              <a:t>Networking Jobs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1906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1.10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Practice and Quiz 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27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7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 – Networks Affect our Lives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1.1.3</a:t>
            </a:r>
            <a:r>
              <a:rPr lang="en-US" baseline="0" dirty="0">
                <a:latin typeface="Arial" charset="0"/>
              </a:rPr>
              <a:t> No Boundaries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35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Network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9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Network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Components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1.2.1– Host Roles</a:t>
            </a:r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10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Network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Components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1.2.2 – Peer-to-Peer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51435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2456" y="1650207"/>
            <a:ext cx="6754812" cy="1102519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7655" y="2909888"/>
            <a:ext cx="5185325" cy="131445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87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 algn="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19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65314"/>
            <a:ext cx="9144000" cy="4963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95252"/>
            <a:ext cx="7365773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1192182"/>
            <a:ext cx="7365773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30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181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64410"/>
            <a:ext cx="7365773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3861340"/>
            <a:ext cx="7365773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36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64410"/>
            <a:ext cx="7365773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3861340"/>
            <a:ext cx="7365773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181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20110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ct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 algn="ct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734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95252"/>
            <a:ext cx="7011987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13" y="1192182"/>
            <a:ext cx="7011987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accent6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002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93052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944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78868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360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272778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272778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74661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272778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272778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95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151335"/>
            <a:ext cx="4275874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1631156"/>
            <a:ext cx="4275874" cy="2963466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3691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151335"/>
            <a:ext cx="4275874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1631156"/>
            <a:ext cx="4275874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2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75877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8482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4392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970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82621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325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431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63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94160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3160336"/>
            <a:ext cx="8717438" cy="1468814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799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94160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3160336"/>
            <a:ext cx="8717438" cy="1468814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2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849086"/>
            <a:ext cx="8717438" cy="1240972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6513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849086"/>
            <a:ext cx="8717438" cy="1240972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876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78845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31901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4381500" cy="3762277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46672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1262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4381500" cy="3762277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466725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50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272778"/>
            <a:ext cx="3581400" cy="339447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1111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272778"/>
            <a:ext cx="3581400" cy="33944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776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3957754" cy="37622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13828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0284"/>
            <a:ext cx="732884" cy="73598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3957754" cy="37622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594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72778"/>
            <a:ext cx="3957754" cy="339447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05979"/>
            <a:ext cx="5315066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20698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72778"/>
            <a:ext cx="3957754" cy="33944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05979"/>
            <a:ext cx="5315066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666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0"/>
            <a:ext cx="1549952" cy="2177143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2275201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598714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3207938"/>
            <a:ext cx="1549952" cy="1554561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accent6"/>
                </a:solidFill>
              </a:defRPr>
            </a:lvl2pPr>
            <a:lvl3pPr>
              <a:defRPr sz="18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9697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0"/>
            <a:ext cx="1549952" cy="2177143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2275201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598714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3207938"/>
            <a:ext cx="1549952" cy="1554561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7760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05979"/>
            <a:ext cx="7843030" cy="8572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063228"/>
            <a:ext cx="8700972" cy="33944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230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05979"/>
            <a:ext cx="7843030" cy="85725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063228"/>
            <a:ext cx="8700972" cy="33944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75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55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image" Target="../media/image3.png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4876799"/>
            <a:ext cx="9144000" cy="2667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" y="1272778"/>
            <a:ext cx="8810625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8144693" y="4941278"/>
            <a:ext cx="1162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6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29381" y="4941278"/>
            <a:ext cx="17830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3360421" y="4929357"/>
            <a:ext cx="25472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6884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  <p:sldLayoutId id="2147484050" r:id="rId18"/>
    <p:sldLayoutId id="2147484051" r:id="rId19"/>
    <p:sldLayoutId id="2147484052" r:id="rId20"/>
    <p:sldLayoutId id="2147484053" r:id="rId21"/>
    <p:sldLayoutId id="2147484054" r:id="rId22"/>
    <p:sldLayoutId id="2147484055" r:id="rId23"/>
    <p:sldLayoutId id="2147484056" r:id="rId24"/>
    <p:sldLayoutId id="2147484057" r:id="rId25"/>
    <p:sldLayoutId id="2147484058" r:id="rId26"/>
    <p:sldLayoutId id="2147484059" r:id="rId27"/>
    <p:sldLayoutId id="2147484060" r:id="rId28"/>
    <p:sldLayoutId id="2147484061" r:id="rId29"/>
    <p:sldLayoutId id="2147484062" r:id="rId30"/>
    <p:sldLayoutId id="2147484063" r:id="rId31"/>
    <p:sldLayoutId id="2147484064" r:id="rId32"/>
    <p:sldLayoutId id="2147484065" r:id="rId33"/>
    <p:sldLayoutId id="2147484066" r:id="rId34"/>
    <p:sldLayoutId id="2147484067" r:id="rId35"/>
    <p:sldLayoutId id="2147484068" r:id="rId36"/>
    <p:sldLayoutId id="2147484069" r:id="rId37"/>
    <p:sldLayoutId id="2147484070" r:id="rId38"/>
    <p:sldLayoutId id="2147484071" r:id="rId39"/>
    <p:sldLayoutId id="2147484072" r:id="rId40"/>
    <p:sldLayoutId id="2147484073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875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acad.com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E5A64D6D-4F7B-C4E6-3DF0-51112DC6C859}"/>
              </a:ext>
            </a:extLst>
          </p:cNvPr>
          <p:cNvSpPr txBox="1">
            <a:spLocks/>
          </p:cNvSpPr>
          <p:nvPr/>
        </p:nvSpPr>
        <p:spPr bwMode="auto">
          <a:xfrm>
            <a:off x="1077686" y="3221497"/>
            <a:ext cx="6607629" cy="53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685800"/>
            <a:r>
              <a:rPr lang="en-MY" sz="2250" kern="0" dirty="0">
                <a:solidFill>
                  <a:srgbClr val="0070C0"/>
                </a:solidFill>
              </a:rPr>
              <a:t>Introduction to Networking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8EE8B-4479-DBB2-A043-0D0A551A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11" y="2207011"/>
            <a:ext cx="8043182" cy="5333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Introduction to Networking </a:t>
            </a:r>
          </a:p>
          <a:p>
            <a:pPr marL="0" indent="0">
              <a:buNone/>
            </a:pPr>
            <a:r>
              <a:rPr lang="en-US" dirty="0"/>
              <a:t>CT043-3-1 &amp; Version VE1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90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709974"/>
          </a:xfrm>
        </p:spPr>
        <p:txBody>
          <a:bodyPr/>
          <a:lstStyle/>
          <a:p>
            <a:r>
              <a:rPr lang="en-US" altLang="en-US" sz="1600" dirty="0"/>
              <a:t>Network Components</a:t>
            </a:r>
            <a:br>
              <a:rPr lang="en-US" altLang="en-US" dirty="0"/>
            </a:br>
            <a:r>
              <a:rPr lang="en-US" altLang="en-US" dirty="0"/>
              <a:t>Peer-to-Peer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9888" y="728063"/>
            <a:ext cx="8853286" cy="803372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600" dirty="0"/>
              <a:t>It is possible to have a device be a client and a server in a Peer-to-Peer Network. </a:t>
            </a:r>
            <a:r>
              <a:rPr lang="en-US" altLang="en-US" dirty="0"/>
              <a:t>This type of network design is only recommended for very small networks.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929" y="1643865"/>
            <a:ext cx="4222946" cy="1099334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482056"/>
              </p:ext>
            </p:extLst>
          </p:nvPr>
        </p:nvGraphicFramePr>
        <p:xfrm>
          <a:off x="129888" y="2743199"/>
          <a:ext cx="8853286" cy="1902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1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705">
                <a:tc>
                  <a:txBody>
                    <a:bodyPr/>
                    <a:lstStyle/>
                    <a:p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977">
                <a:tc>
                  <a:txBody>
                    <a:bodyPr/>
                    <a:lstStyle/>
                    <a:p>
                      <a:pPr algn="l">
                        <a:buFont typeface="Arial"/>
                        <a:buNone/>
                      </a:pPr>
                      <a:r>
                        <a:rPr lang="en-US" b="0" i="0" dirty="0">
                          <a:solidFill>
                            <a:srgbClr val="58585B"/>
                          </a:solidFill>
                          <a:effectLst/>
                          <a:latin typeface="CiscoSans"/>
                        </a:rPr>
                        <a:t>Easy to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centralized administration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705">
                <a:tc>
                  <a:txBody>
                    <a:bodyPr/>
                    <a:lstStyle/>
                    <a:p>
                      <a:pPr algn="l">
                        <a:buFont typeface="Arial"/>
                        <a:buNone/>
                      </a:pPr>
                      <a:r>
                        <a:rPr lang="en-US" b="0" i="0" dirty="0">
                          <a:solidFill>
                            <a:srgbClr val="58585B"/>
                          </a:solidFill>
                          <a:effectLst/>
                          <a:latin typeface="CiscoSans"/>
                        </a:rPr>
                        <a:t>Less 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as secure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398">
                <a:tc>
                  <a:txBody>
                    <a:bodyPr/>
                    <a:lstStyle/>
                    <a:p>
                      <a:pPr algn="l">
                        <a:buFont typeface="Arial"/>
                        <a:buNone/>
                      </a:pPr>
                      <a:r>
                        <a:rPr lang="en-US" b="0" i="0" dirty="0">
                          <a:solidFill>
                            <a:srgbClr val="58585B"/>
                          </a:solidFill>
                          <a:effectLst/>
                          <a:latin typeface="CiscoSans"/>
                        </a:rPr>
                        <a:t>Lower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scalable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398">
                <a:tc>
                  <a:txBody>
                    <a:bodyPr/>
                    <a:lstStyle/>
                    <a:p>
                      <a:pPr algn="l">
                        <a:buFont typeface="Arial"/>
                        <a:buNone/>
                      </a:pPr>
                      <a:r>
                        <a:rPr lang="en-US" b="0" i="0" dirty="0">
                          <a:solidFill>
                            <a:srgbClr val="58585B"/>
                          </a:solidFill>
                          <a:effectLst/>
                          <a:latin typeface="CiscoSans"/>
                        </a:rPr>
                        <a:t>Used for simple tasks: transferring files and sharing printers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Slower</a:t>
                      </a:r>
                      <a:r>
                        <a:rPr lang="en-US" sz="14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performance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3394145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Network Components</a:t>
            </a:r>
            <a:br>
              <a:rPr lang="en-US" altLang="en-US" dirty="0"/>
            </a:br>
            <a:r>
              <a:rPr lang="en-US" altLang="en-US" dirty="0"/>
              <a:t>End Devices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845557"/>
          </a:xfrm>
        </p:spPr>
        <p:txBody>
          <a:bodyPr/>
          <a:lstStyle/>
          <a:p>
            <a:pPr marL="0" lvl="1" indent="0">
              <a:spcBef>
                <a:spcPts val="600"/>
              </a:spcBef>
              <a:spcAft>
                <a:spcPts val="600"/>
              </a:spcAft>
              <a:buSzPct val="90000"/>
              <a:buNone/>
            </a:pPr>
            <a:r>
              <a:rPr lang="en-US" altLang="en-US" sz="1500" dirty="0"/>
              <a:t>An end device is where a message </a:t>
            </a:r>
            <a:r>
              <a:rPr lang="en-US" altLang="en-US" sz="1500" b="1" dirty="0"/>
              <a:t>originates</a:t>
            </a:r>
            <a:r>
              <a:rPr lang="en-US" altLang="en-US" sz="1500" dirty="0"/>
              <a:t> from or where it is </a:t>
            </a:r>
            <a:r>
              <a:rPr lang="en-US" altLang="en-US" sz="1500" b="1" dirty="0"/>
              <a:t>received</a:t>
            </a:r>
            <a:r>
              <a:rPr lang="en-US" altLang="en-US" sz="1500" dirty="0"/>
              <a:t>. Data originates with an end device, </a:t>
            </a:r>
            <a:r>
              <a:rPr lang="en-US" altLang="en-US" sz="1500" b="1" dirty="0"/>
              <a:t>flows</a:t>
            </a:r>
            <a:r>
              <a:rPr lang="en-US" altLang="en-US" sz="1500" dirty="0"/>
              <a:t> through the </a:t>
            </a:r>
            <a:r>
              <a:rPr lang="en-US" altLang="en-US" sz="1500" b="1" dirty="0"/>
              <a:t>network</a:t>
            </a:r>
            <a:r>
              <a:rPr lang="en-US" altLang="en-US" sz="1500" dirty="0"/>
              <a:t>, and arrives at an end device.</a:t>
            </a:r>
            <a:endParaRPr lang="en-CA" altLang="en-US" sz="1500" dirty="0"/>
          </a:p>
          <a:p>
            <a:pPr marL="169863" lvl="1" indent="-169863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endParaRPr lang="en-US" altLang="en-US" sz="1500" dirty="0"/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ja-JP" dirty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779" y="1644502"/>
            <a:ext cx="5437865" cy="292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803045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Network Components</a:t>
            </a:r>
            <a:br>
              <a:rPr lang="en-US" altLang="en-US" dirty="0"/>
            </a:br>
            <a:r>
              <a:rPr lang="en-US" altLang="en-US" dirty="0"/>
              <a:t>Intermediary Network Devices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66900" y="798945"/>
            <a:ext cx="7893435" cy="2419010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An intermediary device </a:t>
            </a:r>
            <a:r>
              <a:rPr lang="en-US" altLang="en-US" b="1" dirty="0"/>
              <a:t>interconnects</a:t>
            </a:r>
            <a:r>
              <a:rPr lang="en-US" altLang="en-US" dirty="0"/>
              <a:t> end devices. Examples include </a:t>
            </a:r>
            <a:r>
              <a:rPr lang="en-US" altLang="en-US" b="1" dirty="0"/>
              <a:t>switches, wireless access points, routers, and firewalls</a:t>
            </a:r>
            <a:r>
              <a:rPr lang="en-US" altLang="en-US" dirty="0"/>
              <a:t>.</a:t>
            </a:r>
          </a:p>
          <a:p>
            <a:pPr marL="0" indent="0">
              <a:buNone/>
            </a:pPr>
            <a:r>
              <a:rPr lang="en-US" altLang="en-US" b="1" dirty="0"/>
              <a:t>Management of data</a:t>
            </a:r>
            <a:r>
              <a:rPr lang="en-US" altLang="en-US" dirty="0"/>
              <a:t> as it flows through a network is also the role of an intermediary device, including:</a:t>
            </a:r>
          </a:p>
          <a:p>
            <a:pPr lvl="1"/>
            <a:r>
              <a:rPr lang="en-US" altLang="en-US" dirty="0"/>
              <a:t>Regenerate and </a:t>
            </a:r>
            <a:r>
              <a:rPr lang="en-US" altLang="en-US" b="1" dirty="0"/>
              <a:t>retransmit data signals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Maintain information about what </a:t>
            </a:r>
            <a:r>
              <a:rPr lang="en-US" altLang="en-US" b="1" dirty="0"/>
              <a:t>pathways</a:t>
            </a:r>
            <a:r>
              <a:rPr lang="en-US" altLang="en-US" dirty="0"/>
              <a:t> exist in the network.</a:t>
            </a:r>
          </a:p>
          <a:p>
            <a:pPr lvl="1"/>
            <a:r>
              <a:rPr lang="en-US" altLang="en-US" dirty="0"/>
              <a:t>Notify other devices of </a:t>
            </a:r>
            <a:r>
              <a:rPr lang="en-US" altLang="en-US" b="1" dirty="0"/>
              <a:t>errors</a:t>
            </a:r>
            <a:r>
              <a:rPr lang="en-US" altLang="en-US" dirty="0"/>
              <a:t> and </a:t>
            </a:r>
            <a:r>
              <a:rPr lang="en-US" altLang="en-US" b="1" dirty="0"/>
              <a:t>communication failures</a:t>
            </a:r>
            <a:r>
              <a:rPr lang="en-US" altLang="en-US" dirty="0"/>
              <a:t>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89" y="3354142"/>
            <a:ext cx="4988645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0375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Network Components</a:t>
            </a:r>
            <a:br>
              <a:rPr lang="en-US" altLang="en-US" dirty="0"/>
            </a:br>
            <a:r>
              <a:rPr lang="en-US" altLang="en-US" dirty="0"/>
              <a:t>Network Media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6"/>
            <a:ext cx="8743293" cy="60869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600" dirty="0"/>
              <a:t>Communication across a network is carried through a </a:t>
            </a:r>
            <a:r>
              <a:rPr lang="en-US" altLang="en-US" sz="1600" b="1" dirty="0"/>
              <a:t>medium</a:t>
            </a:r>
            <a:r>
              <a:rPr lang="en-US" altLang="en-US" sz="1600" dirty="0"/>
              <a:t> which allows a message to travel from source to destination. 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711649"/>
              </p:ext>
            </p:extLst>
          </p:nvPr>
        </p:nvGraphicFramePr>
        <p:xfrm>
          <a:off x="361509" y="1496375"/>
          <a:ext cx="4557822" cy="2787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126">
                <a:tc>
                  <a:txBody>
                    <a:bodyPr/>
                    <a:lstStyle/>
                    <a:p>
                      <a:r>
                        <a:rPr lang="en-US" dirty="0"/>
                        <a:t>Media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768"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Metal wires within cables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electrical impulses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731"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Glass or plastic fibers within cables (fiber-optic cable)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pulses of light.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0166"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Wireless transmission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modulation of specific frequencies of electromagnetic waves.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31" y="1407641"/>
            <a:ext cx="3968026" cy="29999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612945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Representations and Topologies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898543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Network Representations and Topologies</a:t>
            </a:r>
            <a:br>
              <a:rPr lang="en-US" altLang="en-US" dirty="0"/>
            </a:br>
            <a:r>
              <a:rPr lang="en-US" altLang="en-US" dirty="0"/>
              <a:t>Network Representations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67117" y="1152409"/>
            <a:ext cx="3997630" cy="3282194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600" dirty="0"/>
              <a:t>Network </a:t>
            </a:r>
            <a:r>
              <a:rPr lang="en-US" altLang="en-US" sz="1600" b="1" dirty="0"/>
              <a:t>diagrams</a:t>
            </a:r>
            <a:r>
              <a:rPr lang="en-US" altLang="en-US" sz="1600" dirty="0"/>
              <a:t>, often called </a:t>
            </a:r>
            <a:r>
              <a:rPr lang="en-US" altLang="en-US" sz="1600" b="1" dirty="0"/>
              <a:t>topology</a:t>
            </a:r>
            <a:r>
              <a:rPr lang="en-US" altLang="en-US" sz="1600" dirty="0"/>
              <a:t> diagrams, use </a:t>
            </a:r>
            <a:r>
              <a:rPr lang="en-US" altLang="en-US" sz="1600" b="1" dirty="0"/>
              <a:t>symbols</a:t>
            </a:r>
            <a:r>
              <a:rPr lang="en-US" altLang="en-US" sz="1600" dirty="0"/>
              <a:t> to represent devices within the network.</a:t>
            </a:r>
          </a:p>
          <a:p>
            <a:pPr marL="0" indent="0">
              <a:buNone/>
            </a:pPr>
            <a:r>
              <a:rPr lang="en-US" altLang="en-US" sz="1600" dirty="0"/>
              <a:t>Important terms to know include:</a:t>
            </a:r>
            <a:endParaRPr lang="en-CA" altLang="en-US" sz="1600" dirty="0"/>
          </a:p>
          <a:p>
            <a:pPr lvl="2"/>
            <a:r>
              <a:rPr lang="en-CA" altLang="en-US" sz="1600" b="1" dirty="0"/>
              <a:t>Network Interface Card (NIC)</a:t>
            </a:r>
          </a:p>
          <a:p>
            <a:pPr lvl="2"/>
            <a:r>
              <a:rPr lang="en-CA" altLang="en-US" sz="1600" b="1" dirty="0"/>
              <a:t>Physical Port</a:t>
            </a:r>
          </a:p>
          <a:p>
            <a:pPr lvl="2"/>
            <a:r>
              <a:rPr lang="en-CA" altLang="en-US" sz="1600" b="1" dirty="0"/>
              <a:t>Interface</a:t>
            </a:r>
          </a:p>
          <a:p>
            <a:pPr marL="261937" lvl="2" indent="0">
              <a:buNone/>
            </a:pPr>
            <a:endParaRPr lang="en-US" sz="1600" b="1" dirty="0"/>
          </a:p>
          <a:p>
            <a:pPr marL="261937" lvl="2" indent="0">
              <a:buNone/>
            </a:pPr>
            <a:r>
              <a:rPr lang="en-US" sz="1600" b="1" dirty="0"/>
              <a:t>Note</a:t>
            </a:r>
            <a:r>
              <a:rPr lang="en-US" sz="1600" dirty="0"/>
              <a:t>: Often, the terms port and interface are used interchangeably</a:t>
            </a:r>
            <a:endParaRPr lang="en-CA" altLang="en-US" sz="1600" dirty="0"/>
          </a:p>
          <a:p>
            <a:pPr lvl="2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747" y="983570"/>
            <a:ext cx="4880311" cy="34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0310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Network Representations and Topologies</a:t>
            </a:r>
            <a:br>
              <a:rPr lang="en-US" altLang="en-US" dirty="0"/>
            </a:br>
            <a:r>
              <a:rPr lang="en-US" altLang="en-US" dirty="0"/>
              <a:t>Topology Diagrams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83940" y="797709"/>
            <a:ext cx="4062002" cy="740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Physical topology </a:t>
            </a:r>
            <a:r>
              <a:rPr lang="en-US" dirty="0"/>
              <a:t>diagrams illustrate the physical </a:t>
            </a:r>
            <a:r>
              <a:rPr lang="en-US" b="1" dirty="0"/>
              <a:t>location</a:t>
            </a:r>
            <a:r>
              <a:rPr lang="en-US" dirty="0"/>
              <a:t> of intermediary devices and cable installation.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40" y="1712110"/>
            <a:ext cx="4168325" cy="26815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11703" y="756244"/>
            <a:ext cx="423229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+mn-lt"/>
                <a:ea typeface="ＭＳ Ｐゴシック" charset="0"/>
              </a:rPr>
              <a:t>Logical topology diagrams </a:t>
            </a:r>
            <a:r>
              <a:rPr lang="en-US" sz="1500" dirty="0">
                <a:solidFill>
                  <a:srgbClr val="000000"/>
                </a:solidFill>
              </a:rPr>
              <a:t>illustrate </a:t>
            </a:r>
            <a:r>
              <a:rPr lang="en-US" sz="1500" b="1" dirty="0">
                <a:solidFill>
                  <a:srgbClr val="000000"/>
                </a:solidFill>
                <a:latin typeface="+mn-lt"/>
                <a:ea typeface="ＭＳ Ｐゴシック" charset="0"/>
              </a:rPr>
              <a:t>devices</a:t>
            </a:r>
            <a:r>
              <a:rPr lang="en-US" sz="1500" dirty="0">
                <a:solidFill>
                  <a:srgbClr val="000000"/>
                </a:solidFill>
              </a:rPr>
              <a:t>, ports, and the </a:t>
            </a:r>
            <a:r>
              <a:rPr lang="en-US" sz="1500" b="1" dirty="0">
                <a:solidFill>
                  <a:srgbClr val="000000"/>
                </a:solidFill>
                <a:latin typeface="+mn-lt"/>
                <a:ea typeface="ＭＳ Ｐゴシック" charset="0"/>
              </a:rPr>
              <a:t>addressing</a:t>
            </a:r>
            <a:r>
              <a:rPr lang="en-US" sz="1500" dirty="0">
                <a:solidFill>
                  <a:srgbClr val="000000"/>
                </a:solidFill>
              </a:rPr>
              <a:t> scheme of the network.</a:t>
            </a:r>
            <a:endParaRPr lang="en-CA" altLang="en-US" sz="1500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16" y="1712110"/>
            <a:ext cx="3971993" cy="267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95827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Common Types of Networks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977282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r>
              <a:rPr lang="en-US" altLang="en-US" sz="1600" dirty="0"/>
              <a:t>Common Types of Networks</a:t>
            </a:r>
            <a:br>
              <a:rPr lang="en-US" altLang="en-US" sz="1600" dirty="0"/>
            </a:br>
            <a:r>
              <a:rPr lang="en-US" altLang="en-US" dirty="0"/>
              <a:t>Networks of Many Sizes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0" y="757551"/>
            <a:ext cx="4401766" cy="3950636"/>
          </a:xfrm>
        </p:spPr>
        <p:txBody>
          <a:bodyPr/>
          <a:lstStyle/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n-US" altLang="en-US" sz="1700" b="1" dirty="0"/>
              <a:t>Small Home Networks </a:t>
            </a:r>
            <a:r>
              <a:rPr lang="en-US" altLang="en-US" sz="1700" dirty="0"/>
              <a:t>– connect a few computers to each other and the Internet</a:t>
            </a:r>
          </a:p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n-US" altLang="en-US" sz="1700" b="1" dirty="0"/>
              <a:t>Small Office/Home Office </a:t>
            </a:r>
            <a:r>
              <a:rPr lang="en-US" altLang="en-US" sz="1700" dirty="0"/>
              <a:t>– enables computer within a home or remote office to connect to a corporate network</a:t>
            </a:r>
          </a:p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n-US" altLang="en-US" sz="1700" b="1" dirty="0"/>
              <a:t>Medium to Large Networks </a:t>
            </a:r>
            <a:r>
              <a:rPr lang="en-US" altLang="en-US" sz="1700" dirty="0"/>
              <a:t>– many locations with hundreds or thousands of interconnected computers</a:t>
            </a:r>
          </a:p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n-US" altLang="en-US" sz="1700" b="1" dirty="0"/>
              <a:t>World Wide Networks </a:t>
            </a:r>
            <a:r>
              <a:rPr lang="en-US" altLang="en-US" sz="1700" dirty="0"/>
              <a:t>– connects hundreds of millions of computers world-wide – such as the internet</a:t>
            </a:r>
          </a:p>
          <a:p>
            <a:pPr lvl="1"/>
            <a:endParaRPr lang="en-US" altLang="en-US" sz="1500" dirty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2310756"/>
            <a:ext cx="4344344" cy="369332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      </a:t>
            </a:r>
            <a:r>
              <a:rPr lang="en-US" sz="1600" dirty="0"/>
              <a:t>Small Home                  SOHO</a:t>
            </a:r>
          </a:p>
        </p:txBody>
      </p:sp>
      <p:pic>
        <p:nvPicPr>
          <p:cNvPr id="3074" name="Picture 2" descr="this is the image’s 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79" y="757551"/>
            <a:ext cx="2103105" cy="153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d1qjbjciwpxftb.cloudfront.net/courses/ccna1/networking-today/5_common-types-of-networks/assets/1_chunk/media--Small-Home-Office-Net--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884" y="757551"/>
            <a:ext cx="2090460" cy="153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6173" y="4303795"/>
            <a:ext cx="416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</a:t>
            </a:r>
            <a:r>
              <a:rPr lang="en-US" sz="1600" dirty="0"/>
              <a:t>Medium/Large            World Wide</a:t>
            </a:r>
          </a:p>
        </p:txBody>
      </p:sp>
      <p:pic>
        <p:nvPicPr>
          <p:cNvPr id="3078" name="Picture 6" descr="this is the image’s alt tex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78" y="2699263"/>
            <a:ext cx="2103105" cy="160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883" y="2680088"/>
            <a:ext cx="2090461" cy="1604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83076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709974"/>
          </a:xfrm>
        </p:spPr>
        <p:txBody>
          <a:bodyPr/>
          <a:lstStyle/>
          <a:p>
            <a:r>
              <a:rPr lang="en-US" altLang="en-US" sz="1600" dirty="0"/>
              <a:t>Common Types of Networks</a:t>
            </a:r>
            <a:br>
              <a:rPr lang="en-US" altLang="en-US" dirty="0"/>
            </a:br>
            <a:r>
              <a:rPr lang="en-US" altLang="en-US" dirty="0"/>
              <a:t>LANs and WANs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9889" y="728061"/>
            <a:ext cx="3995544" cy="370269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Network infrastructures vary greatly in terms of: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/>
              <a:t>Size</a:t>
            </a:r>
            <a:r>
              <a:rPr lang="en-US" sz="1600" dirty="0"/>
              <a:t> of the area covered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/>
              <a:t>Number</a:t>
            </a:r>
            <a:r>
              <a:rPr lang="en-US" sz="1600" dirty="0"/>
              <a:t> of </a:t>
            </a:r>
            <a:r>
              <a:rPr lang="en-US" sz="1600" b="1" dirty="0"/>
              <a:t>users</a:t>
            </a:r>
            <a:r>
              <a:rPr lang="en-US" sz="1600" dirty="0"/>
              <a:t> connected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/>
              <a:t>Number</a:t>
            </a:r>
            <a:r>
              <a:rPr lang="en-US" sz="1600" dirty="0"/>
              <a:t> and types of </a:t>
            </a:r>
            <a:r>
              <a:rPr lang="en-US" sz="1600" b="1" dirty="0"/>
              <a:t>services</a:t>
            </a:r>
            <a:r>
              <a:rPr lang="en-US" sz="1600" dirty="0"/>
              <a:t> available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/>
              <a:t>Area</a:t>
            </a:r>
            <a:r>
              <a:rPr lang="en-US" sz="1600" dirty="0"/>
              <a:t> of responsibility</a:t>
            </a:r>
          </a:p>
          <a:p>
            <a:pPr marL="142875" lvl="1" indent="0">
              <a:buNone/>
            </a:pPr>
            <a:endParaRPr lang="en-US" altLang="en-US" sz="1600" dirty="0"/>
          </a:p>
          <a:p>
            <a:pPr marL="0" indent="0">
              <a:buNone/>
            </a:pPr>
            <a:r>
              <a:rPr lang="en-US" altLang="en-US" sz="1600" dirty="0"/>
              <a:t>Two most common types of networks: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600" b="1" dirty="0"/>
              <a:t>Local Area Network (LAN)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altLang="en-US" sz="1600" b="1" dirty="0"/>
              <a:t>Wide Area Network (WAN). </a:t>
            </a:r>
            <a:endParaRPr lang="en-US" altLang="en-US" sz="1600" b="1" dirty="0"/>
          </a:p>
          <a:p>
            <a:pPr marL="0" indent="0">
              <a:buNone/>
            </a:pPr>
            <a:r>
              <a:rPr lang="en-US" altLang="ja-JP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432" y="751368"/>
            <a:ext cx="4885003" cy="36016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747469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751893"/>
            <a:ext cx="6672708" cy="64473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Networking Today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Common Types of Networks </a:t>
            </a:r>
            <a:br>
              <a:rPr lang="en-US" altLang="en-US" dirty="0"/>
            </a:br>
            <a:r>
              <a:rPr lang="en-US" altLang="en-US" dirty="0"/>
              <a:t>LANs and WANs (cont.)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83940" y="797709"/>
            <a:ext cx="4062002" cy="5596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LAN is a network infrastructure that spans a </a:t>
            </a:r>
            <a:r>
              <a:rPr lang="en-US" b="1" dirty="0"/>
              <a:t>small geographical area</a:t>
            </a:r>
            <a:r>
              <a:rPr lang="en-US" dirty="0"/>
              <a:t>. </a:t>
            </a: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80" y="1357408"/>
            <a:ext cx="2556289" cy="134416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98060" y="742868"/>
            <a:ext cx="42322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 WAN is a network infrastructure that spans a </a:t>
            </a:r>
            <a:r>
              <a:rPr lang="en-US" sz="1500" b="1" dirty="0">
                <a:solidFill>
                  <a:srgbClr val="000000"/>
                </a:solidFill>
                <a:latin typeface="+mn-lt"/>
                <a:ea typeface="ＭＳ Ｐゴシック" charset="0"/>
              </a:rPr>
              <a:t>wide geographical area</a:t>
            </a:r>
            <a:r>
              <a:rPr lang="en-US" sz="1600" dirty="0">
                <a:solidFill>
                  <a:srgbClr val="000000"/>
                </a:solidFill>
              </a:rPr>
              <a:t>.</a:t>
            </a:r>
            <a:endParaRPr lang="en-CA" altLang="en-US" sz="150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150" y="1366630"/>
            <a:ext cx="3500526" cy="141292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228832"/>
              </p:ext>
            </p:extLst>
          </p:nvPr>
        </p:nvGraphicFramePr>
        <p:xfrm>
          <a:off x="396580" y="2779550"/>
          <a:ext cx="8385544" cy="1699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73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81">
                <a:tc>
                  <a:txBody>
                    <a:bodyPr/>
                    <a:lstStyle/>
                    <a:p>
                      <a:r>
                        <a:rPr lang="en-US" dirty="0"/>
                        <a:t>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381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Interconnect end devices in a limited area.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Interconnect LANs over wide geographical areas.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381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Administered by a single organization or individual.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Typically</a:t>
                      </a:r>
                      <a:r>
                        <a:rPr lang="en-US" sz="14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dministered by one</a:t>
                      </a:r>
                      <a:r>
                        <a:rPr lang="en-US" sz="14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more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service providers.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381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 high-speed bandwidth to internal devices.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Typically provide slower speed links between LANs.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0477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Common Types of Networks</a:t>
            </a:r>
            <a:br>
              <a:rPr lang="en-US" altLang="en-US" dirty="0"/>
            </a:br>
            <a:r>
              <a:rPr lang="en-US" altLang="en-US" dirty="0"/>
              <a:t>The Internet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3256" y="765388"/>
            <a:ext cx="4170316" cy="4303163"/>
          </a:xfrm>
        </p:spPr>
        <p:txBody>
          <a:bodyPr/>
          <a:lstStyle/>
          <a:p>
            <a:pPr marL="0" indent="0" algn="just">
              <a:buNone/>
            </a:pPr>
            <a:r>
              <a:rPr lang="en-US" altLang="en-US" sz="1400" dirty="0"/>
              <a:t>The </a:t>
            </a:r>
            <a:r>
              <a:rPr lang="en-US" altLang="en-US" sz="1400" b="1" dirty="0"/>
              <a:t>internet is a worldwide collection </a:t>
            </a:r>
            <a:r>
              <a:rPr lang="en-US" altLang="en-US" sz="1400" dirty="0"/>
              <a:t>of interconnected LANs and WANs.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1400" b="1" dirty="0"/>
              <a:t>LANs are connected to each </a:t>
            </a:r>
            <a:r>
              <a:rPr lang="en-US" altLang="en-US" sz="1400" dirty="0"/>
              <a:t>other using WANs.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1400" dirty="0"/>
              <a:t>WANs may use copper </a:t>
            </a:r>
            <a:r>
              <a:rPr lang="en-US" altLang="en-US" sz="1400" b="1" dirty="0"/>
              <a:t>wires</a:t>
            </a:r>
            <a:r>
              <a:rPr lang="en-US" altLang="en-US" sz="1400" dirty="0"/>
              <a:t>, </a:t>
            </a:r>
            <a:r>
              <a:rPr lang="en-US" altLang="en-US" sz="1400" b="1" dirty="0"/>
              <a:t>fiber optic </a:t>
            </a:r>
            <a:r>
              <a:rPr lang="en-US" altLang="en-US" sz="1400" dirty="0"/>
              <a:t>cables, and </a:t>
            </a:r>
            <a:r>
              <a:rPr lang="en-US" altLang="en-US" sz="1400" b="1" dirty="0"/>
              <a:t>wireless</a:t>
            </a:r>
            <a:r>
              <a:rPr lang="en-US" altLang="en-US" sz="1400" dirty="0"/>
              <a:t> transmissions.</a:t>
            </a:r>
          </a:p>
          <a:p>
            <a:pPr marL="0" indent="0" algn="just">
              <a:buNone/>
            </a:pPr>
            <a:r>
              <a:rPr lang="en-US" altLang="en-US" sz="1400" dirty="0"/>
              <a:t>The internet is </a:t>
            </a:r>
            <a:r>
              <a:rPr lang="en-US" altLang="en-US" sz="1400" b="1" dirty="0"/>
              <a:t>not owned by any individual </a:t>
            </a:r>
            <a:r>
              <a:rPr lang="en-US" altLang="en-US" sz="1400" dirty="0"/>
              <a:t>or group. The following </a:t>
            </a:r>
            <a:r>
              <a:rPr lang="en-US" altLang="en-US" sz="1400" b="1" dirty="0"/>
              <a:t>groups</a:t>
            </a:r>
            <a:r>
              <a:rPr lang="en-US" altLang="en-US" sz="1400" dirty="0"/>
              <a:t> were developed to </a:t>
            </a:r>
            <a:r>
              <a:rPr lang="en-US" altLang="en-US" sz="1400" b="1" dirty="0"/>
              <a:t>help maintain </a:t>
            </a:r>
            <a:r>
              <a:rPr lang="en-US" altLang="en-US" sz="1400" dirty="0"/>
              <a:t>structure on the internet:</a:t>
            </a:r>
          </a:p>
          <a:p>
            <a:pPr lvl="1"/>
            <a:r>
              <a:rPr lang="en-US" altLang="en-US" b="1" dirty="0"/>
              <a:t>IETF</a:t>
            </a:r>
            <a:r>
              <a:rPr lang="en-US" altLang="en-US" dirty="0"/>
              <a:t> (Internet Engineering Task Force)</a:t>
            </a:r>
          </a:p>
          <a:p>
            <a:pPr lvl="1"/>
            <a:r>
              <a:rPr lang="en-US" altLang="en-US" b="1" dirty="0"/>
              <a:t>ICANN</a:t>
            </a:r>
            <a:r>
              <a:rPr lang="en-US" altLang="en-US" dirty="0"/>
              <a:t> (</a:t>
            </a:r>
            <a:r>
              <a:rPr lang="en-US" sz="1200" dirty="0"/>
              <a:t>Internet Corporation for Assigned Names and Numbers )</a:t>
            </a:r>
            <a:endParaRPr lang="en-US" altLang="en-US" dirty="0"/>
          </a:p>
          <a:p>
            <a:pPr lvl="1"/>
            <a:r>
              <a:rPr lang="en-US" altLang="en-US" b="1" dirty="0"/>
              <a:t>IAB</a:t>
            </a:r>
            <a:r>
              <a:rPr lang="en-US" altLang="en-US" dirty="0"/>
              <a:t> (</a:t>
            </a:r>
            <a:r>
              <a:rPr lang="en-US" sz="1200" dirty="0"/>
              <a:t>Internet Architecture Board)</a:t>
            </a:r>
            <a:endParaRPr lang="en-US" altLang="en-US" dirty="0"/>
          </a:p>
          <a:p>
            <a:pPr lvl="1"/>
            <a:endParaRPr lang="en-CA" altLang="en-US" sz="1200" dirty="0"/>
          </a:p>
          <a:p>
            <a:pPr lvl="1"/>
            <a:endParaRPr lang="en-CA" altLang="en-US" sz="1200" dirty="0"/>
          </a:p>
          <a:p>
            <a:pPr lvl="1"/>
            <a:endParaRPr lang="en-CA" altLang="en-US" sz="1200" dirty="0"/>
          </a:p>
          <a:p>
            <a:pPr lvl="1"/>
            <a:endParaRPr lang="en-CA" altLang="en-US" sz="1200" dirty="0"/>
          </a:p>
          <a:p>
            <a:pPr lvl="1"/>
            <a:endParaRPr lang="en-CA" altLang="en-US" sz="1200" dirty="0"/>
          </a:p>
          <a:p>
            <a:pPr lvl="1"/>
            <a:endParaRPr lang="en-CA" altLang="en-US" sz="1200" dirty="0"/>
          </a:p>
          <a:p>
            <a:pPr lvl="1"/>
            <a:endParaRPr lang="en-CA" alt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643" y="798944"/>
            <a:ext cx="4963357" cy="323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68121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Common Types of Networks</a:t>
            </a:r>
            <a:br>
              <a:rPr lang="en-US" altLang="en-US" dirty="0"/>
            </a:br>
            <a:r>
              <a:rPr lang="en-US" altLang="en-US" dirty="0"/>
              <a:t>Intranets and Extranets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648200" y="1109134"/>
            <a:ext cx="4067783" cy="3019294"/>
          </a:xfrm>
        </p:spPr>
        <p:txBody>
          <a:bodyPr/>
          <a:lstStyle/>
          <a:p>
            <a:pPr marL="0" indent="0" algn="just">
              <a:buNone/>
            </a:pPr>
            <a:r>
              <a:rPr lang="en-CA" altLang="en-US" sz="1600" dirty="0"/>
              <a:t>An </a:t>
            </a:r>
            <a:r>
              <a:rPr lang="en-CA" altLang="en-US" sz="1600" b="1" dirty="0"/>
              <a:t>intranet</a:t>
            </a:r>
            <a:r>
              <a:rPr lang="en-CA" altLang="en-US" sz="1600" dirty="0"/>
              <a:t> is a private collection of LANs and WANs </a:t>
            </a:r>
            <a:r>
              <a:rPr lang="en-CA" altLang="en-US" sz="1600" b="1" dirty="0"/>
              <a:t>internal to an organization </a:t>
            </a:r>
            <a:r>
              <a:rPr lang="en-CA" altLang="en-US" sz="1600" dirty="0"/>
              <a:t>that is meant to be </a:t>
            </a:r>
            <a:r>
              <a:rPr lang="en-CA" altLang="en-US" sz="1600" b="1" dirty="0"/>
              <a:t>accessible</a:t>
            </a:r>
            <a:r>
              <a:rPr lang="en-CA" altLang="en-US" sz="1600" dirty="0"/>
              <a:t> only to the </a:t>
            </a:r>
            <a:r>
              <a:rPr lang="en-CA" altLang="en-US" sz="1600" b="1" dirty="0"/>
              <a:t>organizations members </a:t>
            </a:r>
            <a:r>
              <a:rPr lang="en-CA" altLang="en-US" sz="1600" dirty="0"/>
              <a:t>or others with authorization.</a:t>
            </a:r>
          </a:p>
          <a:p>
            <a:pPr marL="0" indent="0" algn="just">
              <a:buNone/>
            </a:pPr>
            <a:r>
              <a:rPr lang="en-CA" altLang="en-US" sz="1600" dirty="0"/>
              <a:t>An organization might use an </a:t>
            </a:r>
            <a:r>
              <a:rPr lang="en-CA" altLang="en-US" sz="1600" b="1" dirty="0"/>
              <a:t>extranet</a:t>
            </a:r>
            <a:r>
              <a:rPr lang="en-CA" altLang="en-US" sz="1600" dirty="0"/>
              <a:t> to provide </a:t>
            </a:r>
            <a:r>
              <a:rPr lang="en-CA" altLang="en-US" sz="1600" b="1" dirty="0"/>
              <a:t>secure access to their network </a:t>
            </a:r>
            <a:r>
              <a:rPr lang="en-CA" altLang="en-US" sz="1600" dirty="0"/>
              <a:t>for individuals </a:t>
            </a:r>
            <a:r>
              <a:rPr lang="en-CA" altLang="en-US" sz="1600" b="1" dirty="0"/>
              <a:t>who work for a different organization</a:t>
            </a:r>
            <a:r>
              <a:rPr lang="en-CA" altLang="en-US" sz="1600" dirty="0"/>
              <a:t> that need access to their data on their network.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0" y="864987"/>
            <a:ext cx="3791190" cy="376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1206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Internet Connections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001695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Internet Connections</a:t>
            </a:r>
            <a:br>
              <a:rPr lang="en-US" altLang="en-US" dirty="0"/>
            </a:br>
            <a:r>
              <a:rPr lang="en-US" altLang="en-US" dirty="0"/>
              <a:t>Internet Access Technologies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169846" y="500395"/>
            <a:ext cx="3822971" cy="4266338"/>
          </a:xfrm>
        </p:spPr>
        <p:txBody>
          <a:bodyPr/>
          <a:lstStyle/>
          <a:p>
            <a:pPr marL="0" indent="0" algn="just">
              <a:buNone/>
            </a:pPr>
            <a:r>
              <a:rPr lang="en-CA" altLang="en-US" sz="1600" dirty="0"/>
              <a:t>There are </a:t>
            </a:r>
            <a:r>
              <a:rPr lang="en-CA" altLang="en-US" sz="1600" b="1" dirty="0"/>
              <a:t>many ways to connect </a:t>
            </a:r>
            <a:r>
              <a:rPr lang="en-CA" altLang="en-US" sz="1600" dirty="0"/>
              <a:t>users and organizations to the internet:</a:t>
            </a:r>
          </a:p>
          <a:p>
            <a:pPr lvl="1" algn="just"/>
            <a:r>
              <a:rPr lang="en-CA" altLang="en-US" sz="1600" dirty="0"/>
              <a:t>Popular services for home users and small offices include broadband cable, </a:t>
            </a:r>
            <a:r>
              <a:rPr lang="en-CA" altLang="en-US" sz="1600" b="1" dirty="0"/>
              <a:t>broadband digital subscriber line (DSL), wireless WANs, and mobile services</a:t>
            </a:r>
            <a:r>
              <a:rPr lang="en-CA" altLang="en-US" sz="1600" dirty="0"/>
              <a:t>.</a:t>
            </a:r>
          </a:p>
          <a:p>
            <a:pPr lvl="1" algn="just"/>
            <a:r>
              <a:rPr lang="en-CA" altLang="en-US" sz="1600" dirty="0"/>
              <a:t>Organizations need </a:t>
            </a:r>
            <a:r>
              <a:rPr lang="en-CA" altLang="en-US" sz="1600" b="1" dirty="0"/>
              <a:t>faster</a:t>
            </a:r>
            <a:r>
              <a:rPr lang="en-CA" altLang="en-US" sz="1600" dirty="0"/>
              <a:t> connections to support IP phones, video conferencing and data center storage.</a:t>
            </a:r>
          </a:p>
          <a:p>
            <a:pPr lvl="1" algn="just"/>
            <a:r>
              <a:rPr lang="en-CA" altLang="en-US" sz="1600" dirty="0"/>
              <a:t>Business-class interconnections are usually provided by service providers (SP) and may include:  </a:t>
            </a:r>
            <a:r>
              <a:rPr lang="en-CA" altLang="en-US" sz="1600" b="1" dirty="0"/>
              <a:t>business DSL, leased lines, and Metro Ethernet</a:t>
            </a:r>
            <a:r>
              <a:rPr lang="en-CA" altLang="en-US" sz="1600" dirty="0"/>
              <a:t>.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6" y="943684"/>
            <a:ext cx="50673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0856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 idx="4294967295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r>
              <a:rPr lang="en-US" altLang="en-US" sz="1600" dirty="0"/>
              <a:t>Internet Connections</a:t>
            </a:r>
            <a:br>
              <a:rPr lang="en-US" altLang="en-US" dirty="0"/>
            </a:br>
            <a:r>
              <a:rPr lang="en-US" altLang="en-US" dirty="0"/>
              <a:t>Home and Small Office Internet Connections</a:t>
            </a:r>
            <a:endParaRPr lang="en-CA" alt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236389"/>
              </p:ext>
            </p:extLst>
          </p:nvPr>
        </p:nvGraphicFramePr>
        <p:xfrm>
          <a:off x="4690378" y="798513"/>
          <a:ext cx="4277319" cy="3801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704">
                  <a:extLst>
                    <a:ext uri="{9D8B030D-6E8A-4147-A177-3AD203B41FA5}">
                      <a16:colId xmlns:a16="http://schemas.microsoft.com/office/drawing/2014/main" val="4198409785"/>
                    </a:ext>
                  </a:extLst>
                </a:gridCol>
                <a:gridCol w="3117615">
                  <a:extLst>
                    <a:ext uri="{9D8B030D-6E8A-4147-A177-3AD203B41FA5}">
                      <a16:colId xmlns:a16="http://schemas.microsoft.com/office/drawing/2014/main" val="3545066263"/>
                    </a:ext>
                  </a:extLst>
                </a:gridCol>
              </a:tblGrid>
              <a:tr h="480706">
                <a:tc>
                  <a:txBody>
                    <a:bodyPr/>
                    <a:lstStyle/>
                    <a:p>
                      <a:r>
                        <a:rPr lang="en-US" dirty="0"/>
                        <a:t>Connection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048751"/>
                  </a:ext>
                </a:extLst>
              </a:tr>
              <a:tr h="833779">
                <a:tc>
                  <a:txBody>
                    <a:bodyPr/>
                    <a:lstStyle/>
                    <a:p>
                      <a:r>
                        <a:rPr lang="en-CA" altLang="en-US" b="1" dirty="0"/>
                        <a:t>Cable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en-US" dirty="0"/>
                        <a:t>high bandwidth, always on, internet </a:t>
                      </a:r>
                      <a:r>
                        <a:rPr lang="en-CA" altLang="en-US" b="1" dirty="0"/>
                        <a:t>offered by cable television </a:t>
                      </a:r>
                      <a:r>
                        <a:rPr lang="en-CA" altLang="en-US" dirty="0"/>
                        <a:t>service providers.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962995"/>
                  </a:ext>
                </a:extLst>
              </a:tr>
              <a:tr h="645506">
                <a:tc>
                  <a:txBody>
                    <a:bodyPr/>
                    <a:lstStyle/>
                    <a:p>
                      <a:r>
                        <a:rPr lang="en-CA" altLang="en-US" b="1" dirty="0"/>
                        <a:t>DSL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en-US" dirty="0"/>
                        <a:t>high bandwidth, always on, internet connection that runs over a </a:t>
                      </a:r>
                      <a:r>
                        <a:rPr lang="en-CA" altLang="en-US" b="1" dirty="0"/>
                        <a:t>telephone line.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690024"/>
                  </a:ext>
                </a:extLst>
              </a:tr>
              <a:tr h="575189">
                <a:tc>
                  <a:txBody>
                    <a:bodyPr/>
                    <a:lstStyle/>
                    <a:p>
                      <a:r>
                        <a:rPr lang="en-CA" altLang="en-US" b="1" dirty="0"/>
                        <a:t>Cellular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en-US" dirty="0"/>
                        <a:t>uses a cell </a:t>
                      </a:r>
                      <a:r>
                        <a:rPr lang="en-CA" altLang="en-US" b="1" dirty="0"/>
                        <a:t>phone network </a:t>
                      </a:r>
                      <a:r>
                        <a:rPr lang="en-CA" altLang="en-US" dirty="0"/>
                        <a:t>to connect to the internet.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465591"/>
                  </a:ext>
                </a:extLst>
              </a:tr>
              <a:tr h="535259">
                <a:tc>
                  <a:txBody>
                    <a:bodyPr/>
                    <a:lstStyle/>
                    <a:p>
                      <a:r>
                        <a:rPr lang="en-CA" altLang="en-US" b="1" dirty="0"/>
                        <a:t>Satellite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en-US" dirty="0"/>
                        <a:t>major benefit to </a:t>
                      </a:r>
                      <a:r>
                        <a:rPr lang="en-CA" altLang="en-US" b="1" dirty="0"/>
                        <a:t>rural areas </a:t>
                      </a:r>
                      <a:r>
                        <a:rPr lang="en-CA" altLang="en-US" dirty="0"/>
                        <a:t>without Internet Service Providers.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837403"/>
                  </a:ext>
                </a:extLst>
              </a:tr>
              <a:tr h="645506">
                <a:tc>
                  <a:txBody>
                    <a:bodyPr/>
                    <a:lstStyle/>
                    <a:p>
                      <a:r>
                        <a:rPr lang="en-CA" altLang="en-US" b="1" dirty="0"/>
                        <a:t>Dial-up telephone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en-US" dirty="0"/>
                        <a:t>an inexpensive, </a:t>
                      </a:r>
                      <a:r>
                        <a:rPr lang="en-CA" altLang="en-US" b="1" dirty="0"/>
                        <a:t>low bandwidth </a:t>
                      </a:r>
                      <a:r>
                        <a:rPr lang="en-CA" altLang="en-US" dirty="0"/>
                        <a:t>option using a modem.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92488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" y="798512"/>
            <a:ext cx="4684802" cy="305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42256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8962933" cy="757551"/>
          </a:xfrm>
        </p:spPr>
        <p:txBody>
          <a:bodyPr/>
          <a:lstStyle/>
          <a:p>
            <a:r>
              <a:rPr lang="en-US" altLang="en-US" sz="1600" dirty="0"/>
              <a:t>Internet Connections</a:t>
            </a:r>
            <a:br>
              <a:rPr lang="en-US" altLang="en-US" dirty="0"/>
            </a:br>
            <a:r>
              <a:rPr lang="en-US" altLang="en-US" dirty="0"/>
              <a:t>Businesses Internet Connections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87549" y="804964"/>
            <a:ext cx="4162333" cy="1461943"/>
          </a:xfrm>
        </p:spPr>
        <p:txBody>
          <a:bodyPr/>
          <a:lstStyle/>
          <a:p>
            <a:pPr marL="0" indent="0">
              <a:buNone/>
            </a:pPr>
            <a:r>
              <a:rPr lang="en-CA" altLang="en-US" sz="1600" dirty="0"/>
              <a:t>Corporate business connections may require:</a:t>
            </a:r>
          </a:p>
          <a:p>
            <a:pPr lvl="1"/>
            <a:r>
              <a:rPr lang="en-CA" altLang="en-US" sz="1600" dirty="0"/>
              <a:t>higher bandwidth </a:t>
            </a:r>
          </a:p>
          <a:p>
            <a:pPr lvl="1"/>
            <a:r>
              <a:rPr lang="en-CA" altLang="en-US" sz="1600" dirty="0"/>
              <a:t>dedicated connections</a:t>
            </a:r>
          </a:p>
          <a:p>
            <a:pPr lvl="1"/>
            <a:r>
              <a:rPr lang="en-CA" altLang="en-US" sz="1600" dirty="0"/>
              <a:t>managed services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1" y="2354926"/>
            <a:ext cx="3968101" cy="2457754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947889"/>
              </p:ext>
            </p:extLst>
          </p:nvPr>
        </p:nvGraphicFramePr>
        <p:xfrm>
          <a:off x="4690378" y="798514"/>
          <a:ext cx="4277319" cy="3809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704">
                  <a:extLst>
                    <a:ext uri="{9D8B030D-6E8A-4147-A177-3AD203B41FA5}">
                      <a16:colId xmlns:a16="http://schemas.microsoft.com/office/drawing/2014/main" val="4198409785"/>
                    </a:ext>
                  </a:extLst>
                </a:gridCol>
                <a:gridCol w="3117615">
                  <a:extLst>
                    <a:ext uri="{9D8B030D-6E8A-4147-A177-3AD203B41FA5}">
                      <a16:colId xmlns:a16="http://schemas.microsoft.com/office/drawing/2014/main" val="3545066263"/>
                    </a:ext>
                  </a:extLst>
                </a:gridCol>
              </a:tblGrid>
              <a:tr h="503117">
                <a:tc>
                  <a:txBody>
                    <a:bodyPr/>
                    <a:lstStyle/>
                    <a:p>
                      <a:r>
                        <a:rPr lang="en-US" dirty="0"/>
                        <a:t>Type of Connection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048751"/>
                  </a:ext>
                </a:extLst>
              </a:tr>
              <a:tr h="1067301">
                <a:tc>
                  <a:txBody>
                    <a:bodyPr/>
                    <a:lstStyle/>
                    <a:p>
                      <a:r>
                        <a:rPr lang="en-CA" altLang="en-US" b="1" dirty="0"/>
                        <a:t>Dedicated Leased Line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en-US" dirty="0"/>
                        <a:t>These are </a:t>
                      </a:r>
                      <a:r>
                        <a:rPr lang="en-CA" altLang="en-US" b="1" dirty="0"/>
                        <a:t>reserved circuits </a:t>
                      </a:r>
                      <a:r>
                        <a:rPr lang="en-CA" altLang="en-US" dirty="0"/>
                        <a:t>within the service provider’s network that connect distant offices with private voice and/or data networking.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962995"/>
                  </a:ext>
                </a:extLst>
              </a:tr>
              <a:tr h="675600">
                <a:tc>
                  <a:txBody>
                    <a:bodyPr/>
                    <a:lstStyle/>
                    <a:p>
                      <a:r>
                        <a:rPr lang="en-CA" altLang="en-US" b="1" dirty="0"/>
                        <a:t>Ethernet WAN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en-US" dirty="0"/>
                        <a:t>This </a:t>
                      </a:r>
                      <a:r>
                        <a:rPr lang="en-CA" altLang="en-US" b="1" dirty="0"/>
                        <a:t>extends LAN </a:t>
                      </a:r>
                      <a:r>
                        <a:rPr lang="en-CA" altLang="en-US" dirty="0"/>
                        <a:t>access technology into the WAN.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690024"/>
                  </a:ext>
                </a:extLst>
              </a:tr>
              <a:tr h="872650">
                <a:tc>
                  <a:txBody>
                    <a:bodyPr/>
                    <a:lstStyle/>
                    <a:p>
                      <a:r>
                        <a:rPr lang="en-CA" altLang="en-US" b="1" dirty="0"/>
                        <a:t>DSL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en-US" dirty="0"/>
                        <a:t>Business DSL is available in various formats including </a:t>
                      </a:r>
                      <a:r>
                        <a:rPr lang="en-CA" altLang="en-US" b="1" dirty="0"/>
                        <a:t>Symmetric Digital Subscriber Lines (SDSL).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465591"/>
                  </a:ext>
                </a:extLst>
              </a:tr>
              <a:tr h="675600">
                <a:tc>
                  <a:txBody>
                    <a:bodyPr/>
                    <a:lstStyle/>
                    <a:p>
                      <a:r>
                        <a:rPr lang="en-CA" altLang="en-US" b="1" dirty="0"/>
                        <a:t>Satellite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en-US" dirty="0"/>
                        <a:t>This can provide a connection when a wired solution is not available.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837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13772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3871387" cy="757551"/>
          </a:xfrm>
        </p:spPr>
        <p:txBody>
          <a:bodyPr/>
          <a:lstStyle/>
          <a:p>
            <a:r>
              <a:rPr lang="en-US" altLang="en-US" sz="1600" dirty="0"/>
              <a:t>Internet Connections</a:t>
            </a:r>
            <a:br>
              <a:rPr lang="en-US" altLang="en-US" dirty="0"/>
            </a:br>
            <a:r>
              <a:rPr lang="en-US" altLang="en-US" dirty="0"/>
              <a:t>The Converging Network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87549" y="1069128"/>
            <a:ext cx="3871387" cy="2619624"/>
          </a:xfrm>
        </p:spPr>
        <p:txBody>
          <a:bodyPr/>
          <a:lstStyle/>
          <a:p>
            <a:pPr marL="0" indent="0" algn="just">
              <a:buNone/>
            </a:pPr>
            <a:r>
              <a:rPr lang="en-US" altLang="en-US" sz="1600" dirty="0"/>
              <a:t>Before </a:t>
            </a:r>
            <a:r>
              <a:rPr lang="en-US" altLang="en-US" sz="1600" b="1" dirty="0"/>
              <a:t>converged networks</a:t>
            </a:r>
            <a:r>
              <a:rPr lang="en-US" altLang="en-US" sz="1600" dirty="0"/>
              <a:t>, an organization would have been </a:t>
            </a:r>
            <a:r>
              <a:rPr lang="en-US" altLang="en-US" sz="1600" b="1" dirty="0"/>
              <a:t>separately cabled for telephone, video</a:t>
            </a:r>
            <a:r>
              <a:rPr lang="en-US" altLang="en-US" sz="1600" dirty="0"/>
              <a:t>, and data. Each of these networks would use different technologies to carry the signal. </a:t>
            </a:r>
          </a:p>
          <a:p>
            <a:pPr marL="0" indent="0" algn="just">
              <a:buNone/>
            </a:pPr>
            <a:r>
              <a:rPr lang="en-US" altLang="en-US" sz="1600" dirty="0"/>
              <a:t>Each of these technologies would use a </a:t>
            </a:r>
            <a:r>
              <a:rPr lang="en-US" altLang="en-US" sz="1600" b="1" dirty="0"/>
              <a:t>different set of rules and standards</a:t>
            </a:r>
            <a:r>
              <a:rPr lang="en-US" altLang="en-US" sz="1600" dirty="0"/>
              <a:t>.</a:t>
            </a:r>
            <a:endParaRPr lang="en-CA" alt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936" y="798944"/>
            <a:ext cx="4808118" cy="31599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147048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858077" cy="757551"/>
          </a:xfrm>
        </p:spPr>
        <p:txBody>
          <a:bodyPr/>
          <a:lstStyle/>
          <a:p>
            <a:r>
              <a:rPr lang="en-US" altLang="en-US" sz="1600" dirty="0"/>
              <a:t>Internet Connections</a:t>
            </a:r>
            <a:br>
              <a:rPr lang="en-US" altLang="en-US" dirty="0"/>
            </a:br>
            <a:r>
              <a:rPr lang="en-US" altLang="en-US" dirty="0"/>
              <a:t>The Converging Network (Cont.)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23066" y="879499"/>
            <a:ext cx="3735870" cy="3082610"/>
          </a:xfrm>
        </p:spPr>
        <p:txBody>
          <a:bodyPr/>
          <a:lstStyle/>
          <a:p>
            <a:pPr marL="0" indent="0" algn="just">
              <a:buNone/>
            </a:pPr>
            <a:r>
              <a:rPr lang="en-CA" altLang="en-US" sz="1600" b="1" dirty="0"/>
              <a:t>Converged data </a:t>
            </a:r>
            <a:r>
              <a:rPr lang="en-CA" altLang="en-US" sz="1600" dirty="0"/>
              <a:t>networks carry multiple services on </a:t>
            </a:r>
            <a:r>
              <a:rPr lang="en-CA" altLang="en-US" sz="1600" b="1" dirty="0"/>
              <a:t>one link including</a:t>
            </a:r>
            <a:r>
              <a:rPr lang="en-CA" altLang="en-US" sz="1600" dirty="0"/>
              <a:t>: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CA" altLang="en-US" sz="1600" dirty="0"/>
              <a:t>data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CA" altLang="en-US" sz="1600" dirty="0"/>
              <a:t>voice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CA" altLang="en-US" sz="1600" dirty="0"/>
              <a:t>video</a:t>
            </a:r>
          </a:p>
          <a:p>
            <a:pPr marL="0" indent="0" algn="just">
              <a:buNone/>
            </a:pPr>
            <a:r>
              <a:rPr lang="en-CA" altLang="en-US" sz="1600" dirty="0"/>
              <a:t>Converged networks can </a:t>
            </a:r>
            <a:r>
              <a:rPr lang="en-CA" altLang="en-US" sz="1600" b="1" dirty="0"/>
              <a:t>deliver data, voice, and video</a:t>
            </a:r>
            <a:r>
              <a:rPr lang="en-CA" altLang="en-US" sz="1600" dirty="0"/>
              <a:t> over the same network infrastructure. The network infrastructure uses the same set of rules and standards.</a:t>
            </a:r>
          </a:p>
          <a:p>
            <a:pPr marL="0" indent="0">
              <a:buNone/>
            </a:pPr>
            <a:endParaRPr lang="en-CA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936" y="876009"/>
            <a:ext cx="4977527" cy="3086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032430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Reliable Networks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265352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612812"/>
          </a:xfrm>
        </p:spPr>
        <p:txBody>
          <a:bodyPr/>
          <a:lstStyle/>
          <a:p>
            <a:pPr eaLnBrk="1" hangingPunct="1"/>
            <a:r>
              <a:rPr lang="en-US" dirty="0"/>
              <a:t>.</a:t>
            </a:r>
          </a:p>
        </p:txBody>
      </p:sp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>
          <a:xfrm>
            <a:off x="0" y="772739"/>
            <a:ext cx="8731272" cy="827461"/>
          </a:xfrm>
        </p:spPr>
        <p:txBody>
          <a:bodyPr/>
          <a:lstStyle/>
          <a:p>
            <a:pPr marL="0" lvl="0" indent="0" defTabSz="914400" ea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800" b="1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Topic and Structure of the Lesson</a:t>
            </a:r>
            <a:endParaRPr lang="en-US" altLang="en-US" sz="2800" dirty="0">
              <a:solidFill>
                <a:schemeClr val="tx1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076305"/>
              </p:ext>
            </p:extLst>
          </p:nvPr>
        </p:nvGraphicFramePr>
        <p:xfrm>
          <a:off x="423333" y="1625600"/>
          <a:ext cx="8263467" cy="27655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17548">
                  <a:extLst>
                    <a:ext uri="{9D8B030D-6E8A-4147-A177-3AD203B41FA5}">
                      <a16:colId xmlns:a16="http://schemas.microsoft.com/office/drawing/2014/main" val="399010295"/>
                    </a:ext>
                  </a:extLst>
                </a:gridCol>
                <a:gridCol w="5345919">
                  <a:extLst>
                    <a:ext uri="{9D8B030D-6E8A-4147-A177-3AD203B41FA5}">
                      <a16:colId xmlns:a16="http://schemas.microsoft.com/office/drawing/2014/main" val="3417728144"/>
                    </a:ext>
                  </a:extLst>
                </a:gridCol>
              </a:tblGrid>
              <a:tr h="2241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Topic Title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Topic Objective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364302898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Networks Affect our Lives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Explain how networks affect our daily lives.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3530891527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Network Components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Explain how host and network devices are used.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662892947"/>
                  </a:ext>
                </a:extLst>
              </a:tr>
              <a:tr h="2546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Network Representations and Topologies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Explain network representations and how they are used in network topologies.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1283686363"/>
                  </a:ext>
                </a:extLst>
              </a:tr>
              <a:tr h="2499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Common Types of Networks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Compare the characteristics of common types of networks.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2466644772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Internet Connections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Explain how LANs and WANs interconnect to the internet.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2893854660"/>
                  </a:ext>
                </a:extLst>
              </a:tr>
              <a:tr h="2877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Reliable Networks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Describe the four basic requirements of a reliable network.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811040832"/>
                  </a:ext>
                </a:extLst>
              </a:tr>
              <a:tr h="4065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Network Trends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Explain how trends such as BYOD, online collaboration, video, and cloud computing are changing the way we interact.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2031869363"/>
                  </a:ext>
                </a:extLst>
              </a:tr>
              <a:tr h="2877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Network Security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Identify some basic security threats and solution for all networks.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2746633774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The IT Professional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Explain employment opportunities in the networking field.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193890563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81894665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144000" cy="757551"/>
          </a:xfrm>
        </p:spPr>
        <p:txBody>
          <a:bodyPr/>
          <a:lstStyle/>
          <a:p>
            <a:r>
              <a:rPr lang="en-US" altLang="en-US" sz="1600" dirty="0"/>
              <a:t>Reliable Network</a:t>
            </a:r>
            <a:br>
              <a:rPr lang="en-US" altLang="en-US" dirty="0"/>
            </a:br>
            <a:r>
              <a:rPr lang="en-US" altLang="en-US" dirty="0" err="1"/>
              <a:t>Network</a:t>
            </a:r>
            <a:r>
              <a:rPr lang="en-US" altLang="en-US" dirty="0"/>
              <a:t> Architecture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883285" y="414868"/>
            <a:ext cx="4192621" cy="4075490"/>
          </a:xfrm>
        </p:spPr>
        <p:txBody>
          <a:bodyPr/>
          <a:lstStyle/>
          <a:p>
            <a:endParaRPr lang="en-CA" altLang="en-US" dirty="0"/>
          </a:p>
          <a:p>
            <a:pPr marL="0" indent="0" algn="just">
              <a:buNone/>
            </a:pPr>
            <a:r>
              <a:rPr lang="en-CA" altLang="en-US" sz="1600" dirty="0"/>
              <a:t>Network Architecture </a:t>
            </a:r>
            <a:r>
              <a:rPr lang="en-CA" altLang="en-US" sz="1600" b="1" dirty="0"/>
              <a:t>refers to the technologies t</a:t>
            </a:r>
            <a:r>
              <a:rPr lang="en-CA" altLang="en-US" sz="1600" dirty="0"/>
              <a:t>hat support the infrastructure that </a:t>
            </a:r>
            <a:r>
              <a:rPr lang="en-CA" altLang="en-US" sz="1600" b="1" dirty="0"/>
              <a:t>moves data across </a:t>
            </a:r>
            <a:r>
              <a:rPr lang="en-CA" altLang="en-US" sz="1600" dirty="0"/>
              <a:t>the network.</a:t>
            </a:r>
          </a:p>
          <a:p>
            <a:pPr marL="0" indent="0" algn="just">
              <a:buNone/>
            </a:pPr>
            <a:r>
              <a:rPr lang="en-CA" altLang="en-US" sz="1600" dirty="0"/>
              <a:t>There are </a:t>
            </a:r>
            <a:r>
              <a:rPr lang="en-CA" altLang="en-US" sz="1600" b="1" dirty="0"/>
              <a:t>four basic characteristics </a:t>
            </a:r>
            <a:r>
              <a:rPr lang="en-CA" altLang="en-US" sz="1600" dirty="0"/>
              <a:t>that the underlying </a:t>
            </a:r>
            <a:r>
              <a:rPr lang="en-CA" altLang="en-US" sz="1600" b="1" dirty="0"/>
              <a:t>architectures</a:t>
            </a:r>
            <a:r>
              <a:rPr lang="en-CA" altLang="en-US" sz="1600" dirty="0"/>
              <a:t> need to address to meet user expectations: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CA" altLang="en-US" sz="1600" b="1" dirty="0"/>
              <a:t>Fault Tolerance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CA" altLang="en-US" sz="1600" b="1" dirty="0"/>
              <a:t>Scalability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CA" altLang="en-US" sz="1600" b="1" dirty="0"/>
              <a:t>Quality of Service (</a:t>
            </a:r>
            <a:r>
              <a:rPr lang="en-CA" altLang="en-US" sz="1600" b="1" dirty="0" err="1"/>
              <a:t>QoS</a:t>
            </a:r>
            <a:r>
              <a:rPr lang="en-CA" altLang="en-US" sz="1600" b="1" dirty="0"/>
              <a:t>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CA" altLang="en-US" sz="1600" b="1" dirty="0"/>
              <a:t>Security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25" y="824344"/>
            <a:ext cx="3772426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50805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8875300" cy="657417"/>
          </a:xfrm>
        </p:spPr>
        <p:txBody>
          <a:bodyPr/>
          <a:lstStyle/>
          <a:p>
            <a:r>
              <a:rPr lang="en-US" altLang="en-US" sz="1600" dirty="0"/>
              <a:t>Reliable Network</a:t>
            </a:r>
            <a:br>
              <a:rPr lang="en-US" altLang="en-US" dirty="0"/>
            </a:br>
            <a:r>
              <a:rPr lang="en-US" altLang="en-US" dirty="0"/>
              <a:t>Fault Tolerance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02765" y="698810"/>
            <a:ext cx="4174502" cy="4013508"/>
          </a:xfrm>
        </p:spPr>
        <p:txBody>
          <a:bodyPr/>
          <a:lstStyle/>
          <a:p>
            <a:pPr marL="0" indent="0" algn="just">
              <a:buNone/>
            </a:pPr>
            <a:r>
              <a:rPr lang="en-CA" altLang="en-US" sz="1600" dirty="0"/>
              <a:t>A fault tolerant network limits the impact of a failure by limiting the number of affected devices. </a:t>
            </a:r>
            <a:r>
              <a:rPr lang="en-CA" altLang="en-US" sz="1600" b="1" dirty="0"/>
              <a:t>Multiple paths are required for fault tolerance</a:t>
            </a:r>
            <a:r>
              <a:rPr lang="en-CA" altLang="en-US" sz="1600" dirty="0"/>
              <a:t>.</a:t>
            </a:r>
          </a:p>
          <a:p>
            <a:pPr marL="0" indent="0" algn="just">
              <a:buNone/>
            </a:pPr>
            <a:r>
              <a:rPr lang="en-CA" altLang="en-US" sz="1600" dirty="0"/>
              <a:t>Reliable networks provide </a:t>
            </a:r>
            <a:r>
              <a:rPr lang="en-CA" altLang="en-US" sz="1600" b="1" dirty="0"/>
              <a:t>redundancy</a:t>
            </a:r>
            <a:r>
              <a:rPr lang="en-CA" altLang="en-US" sz="1600" dirty="0"/>
              <a:t> by implementing a packet switched network: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CA" altLang="en-US" sz="1600" b="1" dirty="0"/>
              <a:t>Packet switching splits traffic </a:t>
            </a:r>
            <a:r>
              <a:rPr lang="en-CA" altLang="en-US" sz="1600" dirty="0"/>
              <a:t>into packets that are routed over a network.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CA" altLang="en-US" sz="1600" dirty="0"/>
              <a:t>Each packet could theoretically take a </a:t>
            </a:r>
            <a:r>
              <a:rPr lang="en-CA" altLang="en-US" sz="1600" b="1" dirty="0"/>
              <a:t>different path </a:t>
            </a:r>
            <a:r>
              <a:rPr lang="en-CA" altLang="en-US" sz="1600" dirty="0"/>
              <a:t>to the destination.</a:t>
            </a:r>
          </a:p>
          <a:p>
            <a:pPr marL="0" indent="0" algn="just">
              <a:buNone/>
            </a:pPr>
            <a:r>
              <a:rPr lang="en-CA" altLang="en-US" sz="1600" dirty="0"/>
              <a:t>This is not possible with circuit-switched networks which establish dedicated circuits.</a:t>
            </a:r>
          </a:p>
          <a:p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804" y="755961"/>
            <a:ext cx="4769261" cy="307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07193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144000" cy="757551"/>
          </a:xfrm>
        </p:spPr>
        <p:txBody>
          <a:bodyPr/>
          <a:lstStyle/>
          <a:p>
            <a:r>
              <a:rPr lang="en-US" altLang="en-US" sz="1600" dirty="0"/>
              <a:t>Reliable Network</a:t>
            </a:r>
            <a:br>
              <a:rPr lang="en-US" altLang="en-US" dirty="0"/>
            </a:br>
            <a:r>
              <a:rPr lang="en-US" altLang="en-US" dirty="0"/>
              <a:t>Scalability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32086" y="784034"/>
            <a:ext cx="3529770" cy="3384643"/>
          </a:xfrm>
        </p:spPr>
        <p:txBody>
          <a:bodyPr/>
          <a:lstStyle/>
          <a:p>
            <a:endParaRPr lang="en-CA" altLang="en-US" sz="1800" dirty="0"/>
          </a:p>
          <a:p>
            <a:pPr marL="0" indent="0" algn="just">
              <a:buNone/>
            </a:pPr>
            <a:r>
              <a:rPr lang="en-CA" altLang="en-US" sz="1800" b="1" dirty="0"/>
              <a:t>A scalable network can expand quickly and easily </a:t>
            </a:r>
            <a:r>
              <a:rPr lang="en-CA" altLang="en-US" sz="1800" dirty="0"/>
              <a:t>to support new users and applications without impacting the performance of services to existing users.</a:t>
            </a:r>
          </a:p>
          <a:p>
            <a:pPr marL="0" indent="0" algn="just">
              <a:buNone/>
            </a:pPr>
            <a:r>
              <a:rPr lang="en-CA" altLang="en-US" sz="1800" dirty="0"/>
              <a:t>Network designers follow accepted standards and protocols in order to make the networks scalable.</a:t>
            </a:r>
          </a:p>
          <a:p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0" y="984157"/>
            <a:ext cx="5234470" cy="363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6789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056451" cy="757551"/>
          </a:xfrm>
        </p:spPr>
        <p:txBody>
          <a:bodyPr/>
          <a:lstStyle/>
          <a:p>
            <a:r>
              <a:rPr lang="en-US" altLang="en-US" sz="1600" dirty="0"/>
              <a:t>Reliable Network</a:t>
            </a:r>
            <a:br>
              <a:rPr lang="en-US" altLang="en-US" dirty="0"/>
            </a:br>
            <a:r>
              <a:rPr lang="en-US" altLang="en-US" dirty="0"/>
              <a:t>Quality of Service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87549" y="798944"/>
            <a:ext cx="3809042" cy="4147129"/>
          </a:xfrm>
        </p:spPr>
        <p:txBody>
          <a:bodyPr/>
          <a:lstStyle/>
          <a:p>
            <a:pPr marL="0" indent="0" algn="just">
              <a:buNone/>
            </a:pPr>
            <a:r>
              <a:rPr lang="en-CA" altLang="en-US" b="1" dirty="0"/>
              <a:t>Voice and live video transmissions </a:t>
            </a:r>
            <a:r>
              <a:rPr lang="en-CA" altLang="en-US" dirty="0"/>
              <a:t>require higher expectations for those services being delivered.  </a:t>
            </a:r>
          </a:p>
          <a:p>
            <a:pPr marL="0" indent="0" algn="just">
              <a:buNone/>
            </a:pPr>
            <a:r>
              <a:rPr lang="en-CA" altLang="en-US" dirty="0"/>
              <a:t>Have you ever watched a live video with constant breaks and pauses? This is caused when there is a higher demand for bandwidth than available – and QoS isn’t configured.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CA" altLang="en-US" b="1" dirty="0"/>
              <a:t>Quality of Service (</a:t>
            </a:r>
            <a:r>
              <a:rPr lang="en-CA" altLang="en-US" b="1" dirty="0" err="1"/>
              <a:t>QoS</a:t>
            </a:r>
            <a:r>
              <a:rPr lang="en-CA" altLang="en-US" b="1" dirty="0"/>
              <a:t>) </a:t>
            </a:r>
            <a:r>
              <a:rPr lang="en-CA" altLang="en-US" dirty="0"/>
              <a:t>is the primary mechanism used to ensure </a:t>
            </a:r>
            <a:r>
              <a:rPr lang="en-CA" altLang="en-US" b="1" dirty="0"/>
              <a:t>reliable delivery of content for all users</a:t>
            </a:r>
            <a:r>
              <a:rPr lang="en-CA" altLang="en-US" dirty="0"/>
              <a:t>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CA" altLang="en-US" dirty="0"/>
              <a:t>With a </a:t>
            </a:r>
            <a:r>
              <a:rPr lang="en-CA" altLang="en-US" b="1" dirty="0"/>
              <a:t>QoS policy</a:t>
            </a:r>
            <a:r>
              <a:rPr lang="en-CA" altLang="en-US" dirty="0"/>
              <a:t> in place, the router can more easily </a:t>
            </a:r>
            <a:r>
              <a:rPr lang="en-CA" altLang="en-US" b="1" dirty="0"/>
              <a:t>manage the flow of data and voice traffic.</a:t>
            </a:r>
          </a:p>
          <a:p>
            <a:pPr>
              <a:buFont typeface="Wingdings" panose="05000000000000000000" pitchFamily="2" charset="2"/>
              <a:buChar char="Ø"/>
            </a:pPr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91" y="798944"/>
            <a:ext cx="5106266" cy="39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82864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234470" cy="757551"/>
          </a:xfrm>
        </p:spPr>
        <p:txBody>
          <a:bodyPr/>
          <a:lstStyle/>
          <a:p>
            <a:r>
              <a:rPr lang="en-US" altLang="en-US" sz="1600" dirty="0"/>
              <a:t>Reliable Network</a:t>
            </a:r>
            <a:br>
              <a:rPr lang="en-US" altLang="en-US" dirty="0"/>
            </a:br>
            <a:r>
              <a:rPr lang="en-US" altLang="en-US" dirty="0" err="1"/>
              <a:t>Network</a:t>
            </a:r>
            <a:r>
              <a:rPr lang="en-US" altLang="en-US" dirty="0"/>
              <a:t> Security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164667" y="132511"/>
            <a:ext cx="3687122" cy="4595354"/>
          </a:xfrm>
        </p:spPr>
        <p:txBody>
          <a:bodyPr/>
          <a:lstStyle/>
          <a:p>
            <a:pPr marL="0" indent="0" algn="just">
              <a:buNone/>
            </a:pPr>
            <a:r>
              <a:rPr lang="en-CA" altLang="en-US" dirty="0"/>
              <a:t>There are </a:t>
            </a:r>
            <a:r>
              <a:rPr lang="en-CA" altLang="en-US" b="1" dirty="0"/>
              <a:t>main types of network security </a:t>
            </a:r>
            <a:r>
              <a:rPr lang="en-CA" altLang="en-US" dirty="0"/>
              <a:t>that must be addressed: 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CA" altLang="en-US" sz="1500" b="1" dirty="0"/>
              <a:t>Network infrastructure </a:t>
            </a:r>
            <a:r>
              <a:rPr lang="en-CA" altLang="en-US" sz="1500" dirty="0"/>
              <a:t>security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CA" altLang="en-US" sz="1500" b="1" dirty="0"/>
              <a:t>Physical security </a:t>
            </a:r>
            <a:r>
              <a:rPr lang="en-CA" altLang="en-US" sz="1400" dirty="0"/>
              <a:t>of network devices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CA" altLang="en-US" sz="1500" b="1" dirty="0"/>
              <a:t>Preventing unauthorized </a:t>
            </a:r>
            <a:r>
              <a:rPr lang="en-CA" altLang="en-US" sz="1400" dirty="0"/>
              <a:t>access to the devices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CA" altLang="en-US" sz="1500" b="1" dirty="0"/>
              <a:t>Information Security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CA" altLang="en-US" sz="1400" dirty="0"/>
              <a:t>Protection of the information or data </a:t>
            </a:r>
            <a:r>
              <a:rPr lang="en-CA" altLang="en-US" sz="1500" b="1" dirty="0"/>
              <a:t>transmitted</a:t>
            </a:r>
            <a:r>
              <a:rPr lang="en-CA" altLang="en-US" sz="1400" dirty="0"/>
              <a:t> </a:t>
            </a:r>
            <a:r>
              <a:rPr lang="en-CA" altLang="en-US" sz="1500" b="1" dirty="0"/>
              <a:t>over the network</a:t>
            </a:r>
          </a:p>
          <a:p>
            <a:pPr marL="0" indent="0" algn="just">
              <a:buNone/>
            </a:pPr>
            <a:r>
              <a:rPr lang="en-CA" altLang="en-US" b="1" dirty="0"/>
              <a:t>Three goals </a:t>
            </a:r>
            <a:r>
              <a:rPr lang="en-CA" altLang="en-US" dirty="0"/>
              <a:t>of network security:</a:t>
            </a:r>
          </a:p>
          <a:p>
            <a:pPr lvl="1" algn="just"/>
            <a:r>
              <a:rPr lang="en-CA" altLang="en-US" b="1" dirty="0"/>
              <a:t>Confidentiality</a:t>
            </a:r>
            <a:r>
              <a:rPr lang="en-CA" altLang="en-US" dirty="0"/>
              <a:t> – only intended recipients can read the data</a:t>
            </a:r>
          </a:p>
          <a:p>
            <a:pPr lvl="1" algn="just"/>
            <a:r>
              <a:rPr lang="en-CA" altLang="en-US" b="1" dirty="0"/>
              <a:t>Integrity</a:t>
            </a:r>
            <a:r>
              <a:rPr lang="en-CA" altLang="en-US" dirty="0"/>
              <a:t> – assurance that the data has </a:t>
            </a:r>
            <a:r>
              <a:rPr lang="en-CA" altLang="en-US" b="1" dirty="0"/>
              <a:t>not be altered </a:t>
            </a:r>
            <a:r>
              <a:rPr lang="en-CA" altLang="en-US" dirty="0"/>
              <a:t>with during transmission</a:t>
            </a:r>
          </a:p>
          <a:p>
            <a:pPr lvl="1" algn="just"/>
            <a:r>
              <a:rPr lang="en-CA" altLang="en-US" b="1" dirty="0"/>
              <a:t>Availability</a:t>
            </a:r>
            <a:r>
              <a:rPr lang="en-CA" altLang="en-US" dirty="0"/>
              <a:t> – assurance of timely and reliable access to data for authorized users</a:t>
            </a:r>
          </a:p>
          <a:p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988631"/>
            <a:ext cx="4975518" cy="36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46635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Trends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5053183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144000" cy="757551"/>
          </a:xfrm>
        </p:spPr>
        <p:txBody>
          <a:bodyPr/>
          <a:lstStyle/>
          <a:p>
            <a:r>
              <a:rPr lang="en-US" altLang="en-US" sz="1600" dirty="0"/>
              <a:t>Network Trends</a:t>
            </a:r>
            <a:br>
              <a:rPr lang="en-US" altLang="en-US" dirty="0"/>
            </a:br>
            <a:r>
              <a:rPr lang="en-US" altLang="en-US" dirty="0"/>
              <a:t>Recent Trends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322019" y="555812"/>
            <a:ext cx="3529770" cy="3810000"/>
          </a:xfrm>
        </p:spPr>
        <p:txBody>
          <a:bodyPr/>
          <a:lstStyle/>
          <a:p>
            <a:endParaRPr lang="en-CA" altLang="en-US" dirty="0"/>
          </a:p>
          <a:p>
            <a:pPr marL="0" indent="0" algn="just">
              <a:buNone/>
            </a:pPr>
            <a:r>
              <a:rPr lang="en-CA" altLang="en-US" dirty="0"/>
              <a:t>The </a:t>
            </a:r>
            <a:r>
              <a:rPr lang="en-CA" altLang="en-US" b="1" dirty="0"/>
              <a:t>role of the network </a:t>
            </a:r>
            <a:r>
              <a:rPr lang="en-CA" altLang="en-US" dirty="0"/>
              <a:t>must adjust and </a:t>
            </a:r>
            <a:r>
              <a:rPr lang="en-CA" altLang="en-US" b="1" dirty="0"/>
              <a:t>continually transform </a:t>
            </a:r>
            <a:r>
              <a:rPr lang="en-CA" altLang="en-US" dirty="0"/>
              <a:t>in order to be able to keep up with new technologies and end user devices as they constantly come to the market. </a:t>
            </a:r>
          </a:p>
          <a:p>
            <a:pPr marL="0" indent="0" algn="just">
              <a:buNone/>
            </a:pPr>
            <a:r>
              <a:rPr lang="en-CA" altLang="en-US" dirty="0"/>
              <a:t>Several </a:t>
            </a:r>
            <a:r>
              <a:rPr lang="en-CA" altLang="en-US" b="1" dirty="0"/>
              <a:t>new networking trends </a:t>
            </a:r>
            <a:r>
              <a:rPr lang="en-CA" altLang="en-US" dirty="0"/>
              <a:t>that effect organizations and consumers: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CA" altLang="en-US" b="1" dirty="0"/>
              <a:t>Bring Your Own Device (BYOD)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CA" altLang="en-US" b="1" dirty="0"/>
              <a:t>Online collaboration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CA" altLang="en-US" b="1" dirty="0"/>
              <a:t>Video communications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CA" altLang="en-US" b="1" dirty="0"/>
              <a:t>Cloud computing</a:t>
            </a:r>
          </a:p>
          <a:p>
            <a:endParaRPr lang="en-CA" altLang="en-US" dirty="0"/>
          </a:p>
          <a:p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807332"/>
            <a:ext cx="51720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37588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234470" cy="757551"/>
          </a:xfrm>
        </p:spPr>
        <p:txBody>
          <a:bodyPr/>
          <a:lstStyle/>
          <a:p>
            <a:r>
              <a:rPr lang="en-US" altLang="en-US" sz="1600" dirty="0"/>
              <a:t>Network Trends</a:t>
            </a:r>
            <a:br>
              <a:rPr lang="en-US" altLang="en-US" dirty="0"/>
            </a:br>
            <a:r>
              <a:rPr lang="en-US" altLang="en-US" dirty="0"/>
              <a:t>Bring Your Own Device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322019" y="274320"/>
            <a:ext cx="3529770" cy="4315609"/>
          </a:xfrm>
        </p:spPr>
        <p:txBody>
          <a:bodyPr/>
          <a:lstStyle/>
          <a:p>
            <a:pPr marL="0" indent="0" algn="just">
              <a:buNone/>
            </a:pPr>
            <a:r>
              <a:rPr lang="en-CA" altLang="en-US" b="1" dirty="0"/>
              <a:t>Bring Your Own Device </a:t>
            </a:r>
            <a:r>
              <a:rPr lang="en-CA" altLang="en-US" dirty="0"/>
              <a:t>(BYOD) allows users to use their own devices giving them more opportunities and greater flexibility. </a:t>
            </a:r>
          </a:p>
          <a:p>
            <a:pPr marL="0" indent="0" algn="just">
              <a:buNone/>
            </a:pPr>
            <a:r>
              <a:rPr lang="en-CA" altLang="en-US" dirty="0"/>
              <a:t>BYOD allows end users to have the freedom to </a:t>
            </a:r>
            <a:r>
              <a:rPr lang="en-CA" altLang="en-US" b="1" dirty="0"/>
              <a:t>use personal tools </a:t>
            </a:r>
            <a:r>
              <a:rPr lang="en-CA" altLang="en-US" dirty="0"/>
              <a:t>to access information and communicate using their:</a:t>
            </a:r>
          </a:p>
          <a:p>
            <a:pPr lvl="1" algn="just"/>
            <a:r>
              <a:rPr lang="en-CA" altLang="en-US" b="1" dirty="0"/>
              <a:t>Laptops</a:t>
            </a:r>
          </a:p>
          <a:p>
            <a:pPr lvl="1" algn="just"/>
            <a:r>
              <a:rPr lang="en-CA" altLang="en-US" b="1" dirty="0"/>
              <a:t>Netbooks</a:t>
            </a:r>
          </a:p>
          <a:p>
            <a:pPr lvl="1" algn="just"/>
            <a:r>
              <a:rPr lang="en-CA" altLang="en-US" b="1" dirty="0"/>
              <a:t>Tablets</a:t>
            </a:r>
          </a:p>
          <a:p>
            <a:pPr lvl="1" algn="just"/>
            <a:r>
              <a:rPr lang="en-CA" altLang="en-US" b="1" dirty="0"/>
              <a:t>Smartphones</a:t>
            </a:r>
          </a:p>
          <a:p>
            <a:pPr lvl="1" algn="just"/>
            <a:r>
              <a:rPr lang="en-CA" altLang="en-US" b="1" dirty="0"/>
              <a:t>E-readers</a:t>
            </a:r>
          </a:p>
          <a:p>
            <a:pPr marL="0" indent="0" algn="just">
              <a:buNone/>
            </a:pPr>
            <a:r>
              <a:rPr lang="en-US" dirty="0"/>
              <a:t>BYOD means any device, with any ownership, used anywhere.</a:t>
            </a: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94" y="894229"/>
            <a:ext cx="51149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50304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617313" cy="757551"/>
          </a:xfrm>
        </p:spPr>
        <p:txBody>
          <a:bodyPr/>
          <a:lstStyle/>
          <a:p>
            <a:r>
              <a:rPr lang="en-US" altLang="en-US" sz="1600" dirty="0"/>
              <a:t>Network Trends</a:t>
            </a:r>
            <a:br>
              <a:rPr lang="en-US" altLang="en-US" dirty="0"/>
            </a:br>
            <a:r>
              <a:rPr lang="en-US" altLang="en-US" dirty="0"/>
              <a:t>Online Collaboration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357877" y="684643"/>
            <a:ext cx="3529770" cy="3754495"/>
          </a:xfrm>
        </p:spPr>
        <p:txBody>
          <a:bodyPr/>
          <a:lstStyle/>
          <a:p>
            <a:pPr algn="just"/>
            <a:r>
              <a:rPr lang="en-CA" altLang="en-US" b="1" dirty="0"/>
              <a:t>Collaborate and work </a:t>
            </a:r>
            <a:r>
              <a:rPr lang="en-CA" altLang="en-US" dirty="0"/>
              <a:t>with others over the network on joint projects.</a:t>
            </a:r>
          </a:p>
          <a:p>
            <a:pPr algn="just"/>
            <a:r>
              <a:rPr lang="en-CA" altLang="en-US" dirty="0"/>
              <a:t>Collaboration tools including </a:t>
            </a:r>
            <a:r>
              <a:rPr lang="en-CA" altLang="en-US" b="1" dirty="0"/>
              <a:t>Cisco WebEx </a:t>
            </a:r>
            <a:r>
              <a:rPr lang="en-CA" altLang="en-US" dirty="0"/>
              <a:t>(shown in the figure) gives users a way to instantly connect and interact.</a:t>
            </a:r>
          </a:p>
          <a:p>
            <a:pPr algn="just"/>
            <a:r>
              <a:rPr lang="en-CA" altLang="en-US" dirty="0"/>
              <a:t>Collaboration is a very high priority for </a:t>
            </a:r>
            <a:r>
              <a:rPr lang="en-CA" altLang="en-US" b="1" dirty="0"/>
              <a:t>businesses and in education</a:t>
            </a:r>
            <a:r>
              <a:rPr lang="en-CA" altLang="en-US" dirty="0"/>
              <a:t>.</a:t>
            </a:r>
          </a:p>
          <a:p>
            <a:pPr algn="just"/>
            <a:r>
              <a:rPr lang="en-US" dirty="0"/>
              <a:t>Cisco </a:t>
            </a:r>
            <a:r>
              <a:rPr lang="en-US" dirty="0" err="1"/>
              <a:t>Webex</a:t>
            </a:r>
            <a:r>
              <a:rPr lang="en-US" dirty="0"/>
              <a:t> Teams is a multifunctional collaboration tool.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/>
              <a:t>send instant messages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/>
              <a:t>post images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/>
              <a:t>post videos and links</a:t>
            </a:r>
            <a:endParaRPr lang="en-CA" altLang="en-US" b="1" dirty="0"/>
          </a:p>
          <a:p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2" y="1202201"/>
            <a:ext cx="4835762" cy="27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95484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056451" cy="757551"/>
          </a:xfrm>
        </p:spPr>
        <p:txBody>
          <a:bodyPr/>
          <a:lstStyle/>
          <a:p>
            <a:r>
              <a:rPr lang="en-US" altLang="en-US" sz="1600" dirty="0"/>
              <a:t>Network Trends</a:t>
            </a:r>
            <a:br>
              <a:rPr lang="en-US" altLang="en-US" dirty="0"/>
            </a:br>
            <a:r>
              <a:rPr lang="en-US" altLang="en-US" dirty="0"/>
              <a:t>Video Communication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13268" y="802758"/>
            <a:ext cx="7929584" cy="248230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Video calls </a:t>
            </a:r>
            <a:r>
              <a:rPr lang="en-US" sz="1800" dirty="0"/>
              <a:t>are made to anyone, regardless of where they are located.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Video conferencing </a:t>
            </a:r>
            <a:r>
              <a:rPr lang="en-US" sz="1800" dirty="0"/>
              <a:t>is a powerful tool for communicating with others.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Video is becoming a </a:t>
            </a:r>
            <a:r>
              <a:rPr lang="en-US" sz="1800" b="1" dirty="0"/>
              <a:t>critical requirement </a:t>
            </a:r>
            <a:r>
              <a:rPr lang="en-US" sz="1800" dirty="0"/>
              <a:t>for effective collaboration.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Cisco </a:t>
            </a:r>
            <a:r>
              <a:rPr lang="en-US" sz="1800" b="1" dirty="0" err="1"/>
              <a:t>TelePresence</a:t>
            </a:r>
            <a:r>
              <a:rPr lang="en-US" sz="1800" b="1" dirty="0"/>
              <a:t> powers </a:t>
            </a:r>
            <a:r>
              <a:rPr lang="en-US" sz="1800" dirty="0"/>
              <a:t>is one way of working where everyone, everywhere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19729321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72778"/>
            <a:ext cx="8296275" cy="3394472"/>
          </a:xfrm>
        </p:spPr>
        <p:txBody>
          <a:bodyPr/>
          <a:lstStyle/>
          <a:p>
            <a:pPr marL="0" indent="0">
              <a:buNone/>
            </a:pPr>
            <a:endParaRPr lang="en-MY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Contents &amp;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AF097-3879-45C6-B0D9-A3A711A71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31"/>
          <a:stretch/>
        </p:blipFill>
        <p:spPr>
          <a:xfrm>
            <a:off x="0" y="0"/>
            <a:ext cx="9025467" cy="47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72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082966" cy="990238"/>
          </a:xfrm>
        </p:spPr>
        <p:txBody>
          <a:bodyPr/>
          <a:lstStyle/>
          <a:p>
            <a:r>
              <a:rPr lang="en-US" altLang="en-US" sz="1600" dirty="0"/>
              <a:t>Network Trends</a:t>
            </a:r>
            <a:br>
              <a:rPr lang="en-US" altLang="en-US" dirty="0"/>
            </a:br>
            <a:r>
              <a:rPr lang="en-US" altLang="en-US" dirty="0"/>
              <a:t>Cloud Computing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87549" y="1031631"/>
            <a:ext cx="8861997" cy="3224328"/>
          </a:xfrm>
        </p:spPr>
        <p:txBody>
          <a:bodyPr/>
          <a:lstStyle/>
          <a:p>
            <a:pPr marL="0" indent="0">
              <a:buNone/>
            </a:pPr>
            <a:r>
              <a:rPr lang="en-CA" altLang="en-US" dirty="0"/>
              <a:t>Cloud computing allows us to </a:t>
            </a:r>
            <a:r>
              <a:rPr lang="en-CA" altLang="en-US" b="1" dirty="0"/>
              <a:t>store personal files or backup our data on servers over the internet</a:t>
            </a:r>
            <a:r>
              <a:rPr lang="en-CA" altLang="en-US" dirty="0"/>
              <a:t>.  </a:t>
            </a:r>
          </a:p>
          <a:p>
            <a:pPr lvl="1"/>
            <a:r>
              <a:rPr lang="en-CA" altLang="en-US" b="1" dirty="0"/>
              <a:t>Applications</a:t>
            </a:r>
            <a:r>
              <a:rPr lang="en-CA" altLang="en-US" dirty="0"/>
              <a:t> can also be accessed using the Cloud.</a:t>
            </a:r>
          </a:p>
          <a:p>
            <a:pPr lvl="1"/>
            <a:r>
              <a:rPr lang="en-CA" altLang="en-US" dirty="0"/>
              <a:t>Allows </a:t>
            </a:r>
            <a:r>
              <a:rPr lang="en-CA" altLang="en-US" b="1" dirty="0"/>
              <a:t>businesses to deliver to any device anywhere </a:t>
            </a:r>
            <a:r>
              <a:rPr lang="en-CA" altLang="en-US" dirty="0"/>
              <a:t>in the world.</a:t>
            </a:r>
          </a:p>
          <a:p>
            <a:pPr marL="0" indent="0">
              <a:buNone/>
            </a:pPr>
            <a:endParaRPr lang="en-CA" altLang="en-US" dirty="0"/>
          </a:p>
          <a:p>
            <a:pPr marL="0" indent="0">
              <a:buNone/>
            </a:pPr>
            <a:r>
              <a:rPr lang="en-CA" altLang="en-US" dirty="0"/>
              <a:t>Cloud computing is made possible by data centers.  </a:t>
            </a:r>
          </a:p>
          <a:p>
            <a:pPr lvl="1"/>
            <a:r>
              <a:rPr lang="en-CA" altLang="en-US" dirty="0"/>
              <a:t>Smaller companies that can’t afford their own data centers</a:t>
            </a:r>
            <a:r>
              <a:rPr lang="en-CA" altLang="en-US" b="1" dirty="0"/>
              <a:t>, lease server and storage services from larger </a:t>
            </a:r>
            <a:r>
              <a:rPr lang="en-CA" altLang="en-US" dirty="0"/>
              <a:t>data center organizations in the Cloud.</a:t>
            </a:r>
          </a:p>
          <a:p>
            <a:pPr marL="0" indent="0">
              <a:buNone/>
            </a:pP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741150266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753023" cy="1032033"/>
          </a:xfrm>
        </p:spPr>
        <p:txBody>
          <a:bodyPr/>
          <a:lstStyle/>
          <a:p>
            <a:r>
              <a:rPr lang="en-US" altLang="en-US" sz="1600" dirty="0"/>
              <a:t>Network Trends</a:t>
            </a:r>
            <a:br>
              <a:rPr lang="en-US" altLang="en-US" dirty="0"/>
            </a:br>
            <a:r>
              <a:rPr lang="en-US" altLang="en-US" dirty="0"/>
              <a:t>Cloud Computing (Cont.)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52400" y="1081813"/>
            <a:ext cx="8850813" cy="3616339"/>
          </a:xfrm>
        </p:spPr>
        <p:txBody>
          <a:bodyPr/>
          <a:lstStyle/>
          <a:p>
            <a:pPr marL="0" indent="0">
              <a:buNone/>
            </a:pPr>
            <a:r>
              <a:rPr lang="en-CA" altLang="en-US" b="1" dirty="0"/>
              <a:t>Four</a:t>
            </a:r>
            <a:r>
              <a:rPr lang="en-CA" altLang="en-US" dirty="0"/>
              <a:t> types of Clouds: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altLang="en-US" sz="1600" b="1" dirty="0"/>
              <a:t>Public Clouds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CA" altLang="en-US" sz="1500" dirty="0"/>
              <a:t>Available to the </a:t>
            </a:r>
            <a:r>
              <a:rPr lang="en-CA" altLang="en-US" sz="1500" b="1" dirty="0"/>
              <a:t>general public </a:t>
            </a:r>
            <a:r>
              <a:rPr lang="en-CA" altLang="en-US" sz="1500" dirty="0"/>
              <a:t>through a pay-per-use model or for free.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altLang="en-US" sz="1600" b="1" dirty="0"/>
              <a:t>Private Clouds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CA" altLang="en-US" sz="1500" dirty="0"/>
              <a:t>Intended for </a:t>
            </a:r>
            <a:r>
              <a:rPr lang="en-CA" altLang="en-US" sz="1500" b="1" dirty="0"/>
              <a:t>a specific organization </a:t>
            </a:r>
            <a:r>
              <a:rPr lang="en-CA" altLang="en-US" sz="1500" dirty="0"/>
              <a:t>or entity such as the government.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altLang="en-US" sz="1600" b="1" dirty="0"/>
              <a:t>Hybrid Clouds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CA" altLang="en-US" sz="1500" dirty="0"/>
              <a:t>Made up of two or more Cloud types – for example, </a:t>
            </a:r>
            <a:r>
              <a:rPr lang="en-CA" altLang="en-US" sz="1500" b="1" dirty="0"/>
              <a:t>part custom and part public</a:t>
            </a:r>
            <a:r>
              <a:rPr lang="en-CA" altLang="en-US" sz="1500" dirty="0"/>
              <a:t>. 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CA" altLang="en-US" sz="1500" dirty="0"/>
              <a:t>Each part remains a distinctive object but both are connected using the same architecture.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altLang="en-US" sz="1600" b="1" dirty="0"/>
              <a:t>Custom Clouds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1500" dirty="0"/>
              <a:t>Built to </a:t>
            </a:r>
            <a:r>
              <a:rPr lang="en-US" sz="1500" b="1" dirty="0"/>
              <a:t>meet the needs of a specific industry</a:t>
            </a:r>
            <a:r>
              <a:rPr lang="en-US" sz="1500" dirty="0"/>
              <a:t>, such as healthcare or media.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1500" dirty="0"/>
              <a:t>Can be private or public.</a:t>
            </a:r>
            <a:endParaRPr lang="en-CA" altLang="en-US" sz="1500" dirty="0"/>
          </a:p>
          <a:p>
            <a:pPr marL="261937" lvl="2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020466046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144000" cy="757551"/>
          </a:xfrm>
        </p:spPr>
        <p:txBody>
          <a:bodyPr/>
          <a:lstStyle/>
          <a:p>
            <a:r>
              <a:rPr lang="en-US" altLang="en-US" sz="1600" dirty="0"/>
              <a:t>Network Trends</a:t>
            </a:r>
            <a:br>
              <a:rPr lang="en-US" altLang="en-US" dirty="0"/>
            </a:br>
            <a:r>
              <a:rPr lang="en-US" altLang="en-US" dirty="0"/>
              <a:t>Technology Trends in the Home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986866" y="798944"/>
            <a:ext cx="3720351" cy="3240267"/>
          </a:xfrm>
        </p:spPr>
        <p:txBody>
          <a:bodyPr/>
          <a:lstStyle/>
          <a:p>
            <a:pPr lvl="1" algn="just">
              <a:buFont typeface="Arial" panose="020B0604020202020204" pitchFamily="34" charset="0"/>
              <a:buChar char="•"/>
            </a:pPr>
            <a:r>
              <a:rPr lang="en-CA" altLang="en-US" sz="1600" b="1" dirty="0"/>
              <a:t>Smart home technology </a:t>
            </a:r>
            <a:r>
              <a:rPr lang="en-CA" altLang="en-US" sz="1600" dirty="0"/>
              <a:t>is a growing trend that allows technology to be integrated into every-day appliances which allows them to interconnect with other devices.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CA" altLang="en-US" sz="1600" b="1" dirty="0"/>
              <a:t>Ovens</a:t>
            </a:r>
            <a:r>
              <a:rPr lang="en-CA" altLang="en-US" sz="1600" dirty="0"/>
              <a:t> might know what </a:t>
            </a:r>
            <a:r>
              <a:rPr lang="en-CA" altLang="en-US" sz="1600" b="1" dirty="0"/>
              <a:t>time to cook </a:t>
            </a:r>
            <a:r>
              <a:rPr lang="en-CA" altLang="en-US" sz="1600" dirty="0"/>
              <a:t>a meal for you by communicating with your calendar on what time you are scheduled to be home.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600" dirty="0"/>
              <a:t>Smart home technology is currently being developed for all </a:t>
            </a:r>
            <a:r>
              <a:rPr lang="en-US" sz="1600" b="1" dirty="0"/>
              <a:t>rooms within a house.</a:t>
            </a:r>
            <a:endParaRPr lang="en-CA" altLang="en-US" sz="1600" b="1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798945"/>
            <a:ext cx="4796178" cy="385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30622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144000" cy="757551"/>
          </a:xfrm>
        </p:spPr>
        <p:txBody>
          <a:bodyPr/>
          <a:lstStyle/>
          <a:p>
            <a:r>
              <a:rPr lang="en-US" altLang="en-US" sz="1600" dirty="0"/>
              <a:t>Network Trends</a:t>
            </a:r>
            <a:br>
              <a:rPr lang="en-US" altLang="en-US" dirty="0"/>
            </a:br>
            <a:r>
              <a:rPr lang="en-US" altLang="en-US" dirty="0"/>
              <a:t>Powerline Networking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42012" y="130779"/>
            <a:ext cx="3307538" cy="3524481"/>
          </a:xfrm>
        </p:spPr>
        <p:txBody>
          <a:bodyPr/>
          <a:lstStyle/>
          <a:p>
            <a:pPr lvl="1" algn="just"/>
            <a:r>
              <a:rPr lang="en-CA" altLang="en-US" sz="1600" b="1" dirty="0"/>
              <a:t>Powerline networking </a:t>
            </a:r>
            <a:r>
              <a:rPr lang="en-CA" altLang="en-US" sz="1600" dirty="0"/>
              <a:t>can allow devices to connect to a LAN where data network cables or wireless communications are not a viable option.</a:t>
            </a:r>
          </a:p>
          <a:p>
            <a:pPr lvl="1" algn="just"/>
            <a:r>
              <a:rPr lang="en-CA" altLang="en-US" sz="1600" dirty="0"/>
              <a:t>Using a </a:t>
            </a:r>
            <a:r>
              <a:rPr lang="en-CA" altLang="en-US" sz="1600" b="1" dirty="0"/>
              <a:t>standard powerline adapter</a:t>
            </a:r>
            <a:r>
              <a:rPr lang="en-CA" altLang="en-US" sz="1600" dirty="0"/>
              <a:t>, devices can connect to the LAN wherever there is an electrical outlet by sending data on certain frequencies.</a:t>
            </a:r>
          </a:p>
          <a:p>
            <a:pPr lvl="1" algn="just"/>
            <a:r>
              <a:rPr lang="en-US" sz="1600" dirty="0"/>
              <a:t>Powerline networking is especially useful when wireless access points cannot reach all the devices in the home.</a:t>
            </a:r>
            <a:endParaRPr lang="en-CA" alt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798944"/>
            <a:ext cx="5354463" cy="28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60623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875536" cy="757551"/>
          </a:xfrm>
        </p:spPr>
        <p:txBody>
          <a:bodyPr/>
          <a:lstStyle/>
          <a:p>
            <a:r>
              <a:rPr lang="en-US" altLang="en-US" sz="1600" dirty="0"/>
              <a:t>Network Trends</a:t>
            </a:r>
            <a:br>
              <a:rPr lang="en-US" altLang="en-US" dirty="0"/>
            </a:br>
            <a:r>
              <a:rPr lang="en-US" altLang="en-US" dirty="0"/>
              <a:t>Wireless Broadband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227352" y="798944"/>
            <a:ext cx="3673429" cy="3528980"/>
          </a:xfrm>
        </p:spPr>
        <p:txBody>
          <a:bodyPr/>
          <a:lstStyle/>
          <a:p>
            <a:pPr marL="142875" lvl="1" indent="0" algn="just">
              <a:buNone/>
            </a:pPr>
            <a:r>
              <a:rPr lang="en-CA" altLang="en-US" dirty="0"/>
              <a:t>In addition to DSL and cable, </a:t>
            </a:r>
            <a:r>
              <a:rPr lang="en-CA" altLang="en-US" b="1" dirty="0"/>
              <a:t>wireless is another option</a:t>
            </a:r>
            <a:r>
              <a:rPr lang="en-CA" altLang="en-US" dirty="0"/>
              <a:t> used to connect homes and small businesses to the internet.  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CA" altLang="en-US" dirty="0"/>
              <a:t>More commonly found in rural environments, a </a:t>
            </a:r>
            <a:r>
              <a:rPr lang="en-CA" altLang="en-US" b="1" dirty="0"/>
              <a:t>Wireless Internet Service Provider </a:t>
            </a:r>
            <a:r>
              <a:rPr lang="en-CA" altLang="en-US" dirty="0"/>
              <a:t>(WISP) is an ISP that connects subscribers to designated </a:t>
            </a:r>
            <a:r>
              <a:rPr lang="en-CA" altLang="en-US" b="1" dirty="0"/>
              <a:t>access points or hotspots.  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CA" altLang="en-US" b="1" dirty="0"/>
              <a:t>Wireless broadband </a:t>
            </a:r>
            <a:r>
              <a:rPr lang="en-CA" altLang="en-US" dirty="0"/>
              <a:t>is another solution for the home and small businesses.</a:t>
            </a:r>
          </a:p>
          <a:p>
            <a:pPr lvl="3" algn="just">
              <a:buFont typeface="Arial" panose="020B0604020202020204" pitchFamily="34" charset="0"/>
              <a:buChar char="•"/>
            </a:pPr>
            <a:r>
              <a:rPr lang="en-CA" altLang="en-US" dirty="0"/>
              <a:t>Uses the same </a:t>
            </a:r>
            <a:r>
              <a:rPr lang="en-CA" altLang="en-US" sz="1200" b="1" dirty="0"/>
              <a:t>cellular technology used by a smart phone.</a:t>
            </a:r>
          </a:p>
          <a:p>
            <a:pPr lvl="3" algn="just">
              <a:buFont typeface="Arial" panose="020B0604020202020204" pitchFamily="34" charset="0"/>
              <a:buChar char="•"/>
            </a:pPr>
            <a:r>
              <a:rPr lang="en-CA" altLang="en-US" dirty="0"/>
              <a:t>An antenna is installed outside the house providing wireless or wired connectivity for devices in the home.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5" y="798944"/>
            <a:ext cx="47625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11454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Security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9959220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123043" cy="757551"/>
          </a:xfrm>
        </p:spPr>
        <p:txBody>
          <a:bodyPr/>
          <a:lstStyle/>
          <a:p>
            <a:r>
              <a:rPr lang="en-US" altLang="en-US" sz="1600" dirty="0"/>
              <a:t>Network Security</a:t>
            </a:r>
            <a:br>
              <a:rPr lang="en-US" altLang="en-US" dirty="0"/>
            </a:br>
            <a:r>
              <a:rPr lang="en-US" altLang="en-US" dirty="0"/>
              <a:t>Security Threats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286792" y="361277"/>
            <a:ext cx="3673429" cy="3811173"/>
          </a:xfrm>
        </p:spPr>
        <p:txBody>
          <a:bodyPr/>
          <a:lstStyle/>
          <a:p>
            <a:pPr lvl="1" algn="just"/>
            <a:r>
              <a:rPr lang="en-CA" altLang="en-US" sz="1600" b="1" dirty="0"/>
              <a:t>Network security is an integral </a:t>
            </a:r>
            <a:r>
              <a:rPr lang="en-CA" altLang="en-US" sz="1600" dirty="0"/>
              <a:t>part of networking regardless of the size of the network.</a:t>
            </a:r>
          </a:p>
          <a:p>
            <a:pPr lvl="1" algn="just"/>
            <a:r>
              <a:rPr lang="en-CA" altLang="en-US" sz="1600" dirty="0"/>
              <a:t>The network security that is implemented must take into account the environment while </a:t>
            </a:r>
            <a:r>
              <a:rPr lang="en-CA" altLang="en-US" sz="1600" b="1" dirty="0"/>
              <a:t>securing the data, but still allowing for quality of service </a:t>
            </a:r>
            <a:r>
              <a:rPr lang="en-CA" altLang="en-US" sz="1600" dirty="0"/>
              <a:t>that is expected of the network.</a:t>
            </a:r>
          </a:p>
          <a:p>
            <a:pPr lvl="1" algn="just"/>
            <a:r>
              <a:rPr lang="en-CA" altLang="en-US" sz="1600" dirty="0"/>
              <a:t>Securing a network involves </a:t>
            </a:r>
            <a:r>
              <a:rPr lang="en-CA" altLang="en-US" sz="1600" b="1" dirty="0"/>
              <a:t>many protocols, technologies, devices, tools, </a:t>
            </a:r>
            <a:r>
              <a:rPr lang="en-CA" altLang="en-US" sz="1600" dirty="0"/>
              <a:t>and techniques in order to secure data and mitigate threats.</a:t>
            </a:r>
          </a:p>
          <a:p>
            <a:pPr lvl="1" algn="just"/>
            <a:r>
              <a:rPr lang="en-CA" altLang="en-US" sz="1600" dirty="0"/>
              <a:t>Threat vectors might be external or internal.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63" y="1322721"/>
            <a:ext cx="4864429" cy="298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60089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123043" cy="757551"/>
          </a:xfrm>
        </p:spPr>
        <p:txBody>
          <a:bodyPr/>
          <a:lstStyle/>
          <a:p>
            <a:r>
              <a:rPr lang="en-US" altLang="en-US" sz="1600" dirty="0"/>
              <a:t>Network Security</a:t>
            </a:r>
            <a:br>
              <a:rPr lang="en-US" altLang="en-US" dirty="0"/>
            </a:br>
            <a:r>
              <a:rPr lang="en-US" altLang="en-US" dirty="0" err="1"/>
              <a:t>Security</a:t>
            </a:r>
            <a:r>
              <a:rPr lang="en-US" altLang="en-US" dirty="0"/>
              <a:t> Threats (Cont.)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210592" y="277856"/>
            <a:ext cx="3673429" cy="4344944"/>
          </a:xfrm>
        </p:spPr>
        <p:txBody>
          <a:bodyPr/>
          <a:lstStyle/>
          <a:p>
            <a:pPr marL="142875" lvl="1" indent="0" algn="just">
              <a:buNone/>
            </a:pPr>
            <a:r>
              <a:rPr lang="en-CA" altLang="en-US" sz="1600" b="1" dirty="0"/>
              <a:t>External Threats:</a:t>
            </a:r>
          </a:p>
          <a:p>
            <a:pPr lvl="2" algn="just"/>
            <a:r>
              <a:rPr lang="en-US" sz="1600" dirty="0"/>
              <a:t>Viruses, worms, and Trojan horses</a:t>
            </a:r>
          </a:p>
          <a:p>
            <a:pPr lvl="2" algn="just"/>
            <a:r>
              <a:rPr lang="en-US" sz="1600" dirty="0"/>
              <a:t>Spyware and adware</a:t>
            </a:r>
          </a:p>
          <a:p>
            <a:pPr lvl="2" algn="just"/>
            <a:r>
              <a:rPr lang="en-US" sz="1600" dirty="0"/>
              <a:t>Zero-day attacks</a:t>
            </a:r>
          </a:p>
          <a:p>
            <a:pPr lvl="2" algn="just"/>
            <a:r>
              <a:rPr lang="en-US" sz="1600" dirty="0"/>
              <a:t>Threat Actor attacks</a:t>
            </a:r>
          </a:p>
          <a:p>
            <a:pPr lvl="2" algn="just"/>
            <a:r>
              <a:rPr lang="en-US" sz="1600" dirty="0"/>
              <a:t>Denial of service attacks</a:t>
            </a:r>
          </a:p>
          <a:p>
            <a:pPr lvl="2" algn="just"/>
            <a:r>
              <a:rPr lang="en-US" sz="1600" dirty="0"/>
              <a:t>Data interception and theft</a:t>
            </a:r>
          </a:p>
          <a:p>
            <a:pPr lvl="2" algn="just"/>
            <a:r>
              <a:rPr lang="en-US" sz="1600" dirty="0"/>
              <a:t>Identity theft</a:t>
            </a:r>
          </a:p>
          <a:p>
            <a:pPr lvl="1" algn="just"/>
            <a:endParaRPr lang="en-CA" altLang="en-US" sz="1600" dirty="0"/>
          </a:p>
          <a:p>
            <a:pPr marL="142875" lvl="1" indent="0" algn="just">
              <a:buNone/>
            </a:pPr>
            <a:r>
              <a:rPr lang="en-CA" altLang="en-US" sz="1600" b="1" dirty="0"/>
              <a:t>Internal Threats</a:t>
            </a:r>
            <a:r>
              <a:rPr lang="en-CA" altLang="en-US" sz="1600" dirty="0"/>
              <a:t>:</a:t>
            </a:r>
          </a:p>
          <a:p>
            <a:pPr lvl="2" algn="just"/>
            <a:r>
              <a:rPr lang="en-US" sz="1600" dirty="0"/>
              <a:t>lost or stolen devices</a:t>
            </a:r>
          </a:p>
          <a:p>
            <a:pPr lvl="2" algn="just"/>
            <a:r>
              <a:rPr lang="en-US" sz="1600" dirty="0"/>
              <a:t>accidental misuse by employees</a:t>
            </a:r>
          </a:p>
          <a:p>
            <a:pPr lvl="2" algn="just"/>
            <a:r>
              <a:rPr lang="en-US" sz="1600" dirty="0"/>
              <a:t>malicious employees</a:t>
            </a:r>
            <a:endParaRPr lang="en-US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63" y="1322721"/>
            <a:ext cx="4864429" cy="298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8414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261426" cy="757551"/>
          </a:xfrm>
        </p:spPr>
        <p:txBody>
          <a:bodyPr/>
          <a:lstStyle/>
          <a:p>
            <a:r>
              <a:rPr lang="en-US" altLang="en-US" sz="1600" dirty="0"/>
              <a:t>Network Security</a:t>
            </a:r>
            <a:br>
              <a:rPr lang="en-US" altLang="en-US" dirty="0"/>
            </a:br>
            <a:r>
              <a:rPr lang="en-US" altLang="en-US" dirty="0"/>
              <a:t>Security Solutions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0" y="917690"/>
            <a:ext cx="4410247" cy="3114446"/>
          </a:xfrm>
        </p:spPr>
        <p:txBody>
          <a:bodyPr/>
          <a:lstStyle/>
          <a:p>
            <a:pPr marL="0" indent="0" algn="just">
              <a:buNone/>
            </a:pPr>
            <a:r>
              <a:rPr lang="en-CA" altLang="en-US" sz="1600" dirty="0"/>
              <a:t>Security must be implemented in </a:t>
            </a:r>
            <a:r>
              <a:rPr lang="en-CA" altLang="en-US" sz="1600" b="1" dirty="0"/>
              <a:t>multiple layers </a:t>
            </a:r>
            <a:r>
              <a:rPr lang="en-CA" altLang="en-US" sz="1600" dirty="0"/>
              <a:t>using more than one security solution.</a:t>
            </a:r>
          </a:p>
          <a:p>
            <a:pPr marL="0" indent="0" algn="just">
              <a:buNone/>
            </a:pPr>
            <a:r>
              <a:rPr lang="en-CA" altLang="en-US" sz="1600" dirty="0"/>
              <a:t>Network security components for home or small office network:</a:t>
            </a:r>
          </a:p>
          <a:p>
            <a:pPr lvl="2" algn="just"/>
            <a:r>
              <a:rPr lang="en-CA" altLang="en-US" sz="1600" dirty="0"/>
              <a:t>Antivirus and antispyware software should be installed on </a:t>
            </a:r>
            <a:r>
              <a:rPr lang="en-CA" altLang="en-US" sz="1600" b="1" dirty="0"/>
              <a:t>end devices</a:t>
            </a:r>
            <a:r>
              <a:rPr lang="en-CA" altLang="en-US" sz="1600" dirty="0"/>
              <a:t>.</a:t>
            </a:r>
          </a:p>
          <a:p>
            <a:pPr lvl="2" algn="just"/>
            <a:r>
              <a:rPr lang="en-CA" altLang="en-US" sz="1600" b="1" dirty="0"/>
              <a:t>Firewall</a:t>
            </a:r>
            <a:r>
              <a:rPr lang="en-CA" altLang="en-US" sz="1600" dirty="0"/>
              <a:t> filtering used to block unauthorized access to the network.</a:t>
            </a:r>
          </a:p>
          <a:p>
            <a:pPr marL="142875" lvl="1" indent="0">
              <a:buNone/>
            </a:pPr>
            <a:endParaRPr lang="en-CA" altLang="en-US" sz="1600" dirty="0"/>
          </a:p>
          <a:p>
            <a:pPr marL="261937" lvl="2" indent="0">
              <a:buNone/>
            </a:pPr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8" y="880746"/>
            <a:ext cx="4261427" cy="351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78583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3641769" cy="757551"/>
          </a:xfrm>
        </p:spPr>
        <p:txBody>
          <a:bodyPr/>
          <a:lstStyle/>
          <a:p>
            <a:r>
              <a:rPr lang="en-US" altLang="en-US" sz="1600" dirty="0"/>
              <a:t>Network Security</a:t>
            </a:r>
            <a:br>
              <a:rPr lang="en-US" altLang="en-US" dirty="0"/>
            </a:br>
            <a:r>
              <a:rPr lang="en-US" altLang="en-US" dirty="0" err="1"/>
              <a:t>Security</a:t>
            </a:r>
            <a:r>
              <a:rPr lang="en-US" altLang="en-US" dirty="0"/>
              <a:t> Solutions (Cont.)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311537" y="1032933"/>
            <a:ext cx="4744914" cy="3166997"/>
          </a:xfrm>
        </p:spPr>
        <p:txBody>
          <a:bodyPr/>
          <a:lstStyle/>
          <a:p>
            <a:pPr marL="142875" lvl="1" indent="0" algn="just">
              <a:buNone/>
            </a:pPr>
            <a:r>
              <a:rPr lang="en-CA" altLang="en-US" sz="1600" dirty="0"/>
              <a:t>Larger networks </a:t>
            </a:r>
            <a:r>
              <a:rPr lang="en-CA" altLang="en-US" sz="1600" b="1" dirty="0"/>
              <a:t>have additional security requirements:</a:t>
            </a:r>
          </a:p>
          <a:p>
            <a:pPr lvl="2" algn="just"/>
            <a:r>
              <a:rPr lang="en-CA" altLang="en-US" sz="1600" b="1" dirty="0"/>
              <a:t>Dedicated firewall system</a:t>
            </a:r>
          </a:p>
          <a:p>
            <a:pPr lvl="2" algn="just"/>
            <a:r>
              <a:rPr lang="en-CA" altLang="en-US" sz="1600" b="1" dirty="0"/>
              <a:t>Access control lists (ACL) </a:t>
            </a:r>
          </a:p>
          <a:p>
            <a:pPr lvl="2" algn="just"/>
            <a:r>
              <a:rPr lang="en-CA" altLang="en-US" sz="1600" b="1" dirty="0"/>
              <a:t>Intrusion prevention systems (IPS)</a:t>
            </a:r>
          </a:p>
          <a:p>
            <a:pPr lvl="2" algn="just"/>
            <a:r>
              <a:rPr lang="en-CA" altLang="en-US" sz="1600" b="1" dirty="0"/>
              <a:t>Virtual private networks (VPN)</a:t>
            </a:r>
          </a:p>
          <a:p>
            <a:pPr marL="142875" lvl="1" indent="0" algn="just">
              <a:buNone/>
            </a:pPr>
            <a:r>
              <a:rPr lang="en-US" sz="1600" dirty="0"/>
              <a:t>The study of network security starts with a clear understanding of the underlying switching and routing infrastructure.</a:t>
            </a:r>
            <a:endParaRPr lang="en-CA" altLang="en-US" sz="1600" dirty="0"/>
          </a:p>
          <a:p>
            <a:pPr marL="261937" lvl="2" indent="0">
              <a:buNone/>
            </a:pPr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943570"/>
            <a:ext cx="4223989" cy="34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4744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Networks Affect Our Lives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The IT Professional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3095686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371956" cy="965772"/>
          </a:xfrm>
        </p:spPr>
        <p:txBody>
          <a:bodyPr/>
          <a:lstStyle/>
          <a:p>
            <a:r>
              <a:rPr lang="en-US" altLang="en-US" sz="1600" dirty="0"/>
              <a:t>The IT Professional</a:t>
            </a:r>
            <a:br>
              <a:rPr lang="en-US" altLang="en-US" dirty="0"/>
            </a:br>
            <a:r>
              <a:rPr lang="en-US" altLang="en-US" dirty="0"/>
              <a:t>CCNA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59505" y="366990"/>
            <a:ext cx="3684495" cy="4272700"/>
          </a:xfrm>
        </p:spPr>
        <p:txBody>
          <a:bodyPr/>
          <a:lstStyle/>
          <a:p>
            <a:pPr marL="142875" lvl="1" indent="0" algn="just">
              <a:buNone/>
            </a:pPr>
            <a:r>
              <a:rPr lang="en-US" dirty="0"/>
              <a:t>The Cisco Certified Network Associate (CCNA) certification: 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US" dirty="0"/>
              <a:t>demonstrates that you have a knowledge of foundational technologies 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US" dirty="0"/>
              <a:t>ensures you stay relevant with skills needed for the adoption of next-generation technologies.</a:t>
            </a:r>
          </a:p>
          <a:p>
            <a:pPr marL="142875" lvl="1" indent="0" algn="just">
              <a:buNone/>
            </a:pPr>
            <a:r>
              <a:rPr lang="en-US" dirty="0"/>
              <a:t>The new CCNA focus: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US" dirty="0"/>
              <a:t>IP foundation and security topics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US" dirty="0"/>
              <a:t>Wireless, virtualization, automation, and network programmability.</a:t>
            </a:r>
            <a:r>
              <a:rPr lang="en-CA" altLang="en-US" dirty="0"/>
              <a:t> </a:t>
            </a:r>
          </a:p>
          <a:p>
            <a:pPr marL="142875" lvl="1" indent="0" algn="just">
              <a:buNone/>
            </a:pPr>
            <a:r>
              <a:rPr lang="en-US" dirty="0"/>
              <a:t>New </a:t>
            </a:r>
            <a:r>
              <a:rPr lang="en-US" dirty="0" err="1"/>
              <a:t>DevNet</a:t>
            </a:r>
            <a:r>
              <a:rPr lang="en-US" dirty="0"/>
              <a:t> certifications at the associate, specialist and professional levels, to validate your software development skills.</a:t>
            </a:r>
          </a:p>
          <a:p>
            <a:pPr marL="142875" lvl="1" indent="0" algn="just">
              <a:buNone/>
            </a:pPr>
            <a:r>
              <a:rPr lang="en-US" dirty="0"/>
              <a:t>Specialist certification validate your skills in line with your job role and interests.</a:t>
            </a: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277993"/>
            <a:ext cx="5371956" cy="24506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0265221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556169" cy="926016"/>
          </a:xfrm>
        </p:spPr>
        <p:txBody>
          <a:bodyPr/>
          <a:lstStyle/>
          <a:p>
            <a:r>
              <a:rPr lang="en-US" altLang="en-US" sz="1600" dirty="0"/>
              <a:t>The IT Professional</a:t>
            </a:r>
            <a:br>
              <a:rPr lang="en-US" altLang="en-US" dirty="0"/>
            </a:br>
            <a:r>
              <a:rPr lang="en-US" altLang="en-US" dirty="0"/>
              <a:t>Networking Jobs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773596" y="1238214"/>
            <a:ext cx="4043083" cy="26263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</a:t>
            </a:r>
            <a:r>
              <a:rPr lang="en-US" dirty="0">
                <a:hlinkClick r:id="rId3"/>
              </a:rPr>
              <a:t>www.netacad.com</a:t>
            </a:r>
            <a:r>
              <a:rPr lang="en-US" dirty="0"/>
              <a:t> you can click the Careers menu and then select Employment opportunities. </a:t>
            </a:r>
          </a:p>
          <a:p>
            <a:pPr lvl="1"/>
            <a:r>
              <a:rPr lang="en-US" sz="1600" dirty="0"/>
              <a:t>Find employment opportunities by using the Talent Bridge Matching Engine.</a:t>
            </a:r>
          </a:p>
          <a:p>
            <a:pPr lvl="1"/>
            <a:r>
              <a:rPr lang="en-US" sz="1600" dirty="0"/>
              <a:t>Search for jobs with Cisco, Cisco partners and distributors seeking Cisco Networking Academy students and alumni.</a:t>
            </a:r>
            <a:endParaRPr lang="en-CA" alt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4" y="1238214"/>
            <a:ext cx="4643037" cy="29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81346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1059" y="1766693"/>
            <a:ext cx="5698532" cy="1351793"/>
          </a:xfrm>
        </p:spPr>
        <p:txBody>
          <a:bodyPr/>
          <a:lstStyle/>
          <a:p>
            <a:pPr algn="ctr"/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Chapter Summary</a:t>
            </a:r>
            <a:r>
              <a:rPr lang="en-US" sz="45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       </a:t>
            </a:r>
            <a:b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endParaRPr lang="en-US" sz="30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6957839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Summary / Recap of Main Points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874CC6FD-0801-46F5-80BE-DFFF67B36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008"/>
          <a:stretch/>
        </p:blipFill>
        <p:spPr>
          <a:xfrm>
            <a:off x="0" y="67733"/>
            <a:ext cx="9144000" cy="476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44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E26AC-FFD8-3FAA-8B73-8F6C7D7F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115" y="1746250"/>
            <a:ext cx="4248886" cy="857250"/>
          </a:xfrm>
        </p:spPr>
        <p:txBody>
          <a:bodyPr/>
          <a:lstStyle/>
          <a:p>
            <a:pPr algn="ctr"/>
            <a:r>
              <a:rPr lang="en-US" sz="54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726883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0CA82D-607C-591C-A7A4-9D4811ED9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In Class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E60516-14FA-6023-4EA0-3F1B5EAA0B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MY" dirty="0"/>
              <a:t>IPv4 Addressing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6A8566-4DD3-8921-A149-7D81DBCC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To Expect Next Week</a:t>
            </a:r>
          </a:p>
        </p:txBody>
      </p:sp>
    </p:spTree>
    <p:extLst>
      <p:ext uri="{BB962C8B-B14F-4D97-AF65-F5344CB8AC3E}">
        <p14:creationId xmlns:p14="http://schemas.microsoft.com/office/powerpoint/2010/main" val="20029363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147012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Communication is almost as important to us as our reliance on air, water, food, and shelter. In today’s world, through the use of networks, we are connected like never before.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en-US" sz="1600" dirty="0"/>
              <a:t>Networking Today</a:t>
            </a:r>
            <a:br>
              <a:rPr lang="en-US" altLang="en-US" dirty="0"/>
            </a:br>
            <a:r>
              <a:rPr lang="en-US" altLang="en-US" dirty="0"/>
              <a:t>Networks Connect Us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Networking Today</a:t>
            </a:r>
            <a:br>
              <a:rPr lang="en-US" altLang="en-US" dirty="0"/>
            </a:br>
            <a:r>
              <a:rPr lang="en-US" altLang="en-US" dirty="0"/>
              <a:t>No Boundaries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4609" y="905949"/>
            <a:ext cx="8853286" cy="116604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World without boundaries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Global communities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Human network</a:t>
            </a:r>
            <a:endParaRPr lang="en-US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033" y="1913466"/>
            <a:ext cx="6903368" cy="294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1276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Network Components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833744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Network Components</a:t>
            </a:r>
            <a:br>
              <a:rPr lang="en-US" altLang="en-US" dirty="0"/>
            </a:br>
            <a:r>
              <a:rPr lang="en-US" altLang="en-US" dirty="0"/>
              <a:t>Host Roles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3488136" cy="4153199"/>
          </a:xfrm>
        </p:spPr>
        <p:txBody>
          <a:bodyPr/>
          <a:lstStyle/>
          <a:p>
            <a:pPr marL="0" indent="0" algn="just">
              <a:buNone/>
            </a:pPr>
            <a:r>
              <a:rPr lang="en-US" altLang="en-US" sz="1600" dirty="0"/>
              <a:t>Every computer on a network is called a </a:t>
            </a:r>
            <a:r>
              <a:rPr lang="en-US" altLang="en-US" sz="1600" b="1" dirty="0"/>
              <a:t>host or end device</a:t>
            </a:r>
            <a:r>
              <a:rPr lang="en-US" altLang="en-US" sz="1600" dirty="0"/>
              <a:t>.</a:t>
            </a:r>
          </a:p>
          <a:p>
            <a:pPr marL="0" indent="0" algn="just">
              <a:buNone/>
            </a:pPr>
            <a:r>
              <a:rPr lang="en-US" altLang="en-US" sz="1600" b="1" dirty="0"/>
              <a:t>Servers</a:t>
            </a:r>
            <a:r>
              <a:rPr lang="en-US" altLang="en-US" sz="1600" dirty="0"/>
              <a:t> are computers that provide information to end devices: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1600" b="1" dirty="0"/>
              <a:t>email servers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1600" b="1" dirty="0"/>
              <a:t>web servers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1600" b="1" dirty="0"/>
              <a:t>file server</a:t>
            </a:r>
          </a:p>
          <a:p>
            <a:pPr marL="0" indent="0" algn="just">
              <a:buNone/>
            </a:pPr>
            <a:r>
              <a:rPr lang="en-US" altLang="en-US" sz="1600" b="1" dirty="0"/>
              <a:t>Clients</a:t>
            </a:r>
            <a:r>
              <a:rPr lang="en-US" altLang="en-US" sz="1600" dirty="0"/>
              <a:t> are computers that send requests to the servers to retrieve information: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1600" b="1" dirty="0"/>
              <a:t>web page from a web server</a:t>
            </a:r>
          </a:p>
          <a:p>
            <a:pPr lvl="1" algn="just"/>
            <a:r>
              <a:rPr lang="en-US" altLang="en-US" sz="1600" b="1" dirty="0"/>
              <a:t>email from an email server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258333"/>
              </p:ext>
            </p:extLst>
          </p:nvPr>
        </p:nvGraphicFramePr>
        <p:xfrm>
          <a:off x="3699932" y="2370667"/>
          <a:ext cx="5300003" cy="2407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3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016">
                <a:tc>
                  <a:txBody>
                    <a:bodyPr/>
                    <a:lstStyle/>
                    <a:p>
                      <a:r>
                        <a:rPr lang="en-US" dirty="0"/>
                        <a:t>Server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016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 server runs email server software. </a:t>
                      </a:r>
                    </a:p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Clients use</a:t>
                      </a:r>
                      <a:r>
                        <a:rPr lang="en-US" sz="14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 software to access email.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023">
                <a:tc>
                  <a:txBody>
                    <a:bodyPr/>
                    <a:lstStyle/>
                    <a:p>
                      <a:r>
                        <a:rPr lang="en-US" dirty="0"/>
                        <a:t>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 server runs web server software. </a:t>
                      </a:r>
                    </a:p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Clients use browser software to access web pages.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777">
                <a:tc>
                  <a:txBody>
                    <a:bodyPr/>
                    <a:lstStyle/>
                    <a:p>
                      <a:r>
                        <a:rPr lang="en-US" dirty="0"/>
                        <a:t>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 server stores corporate and user files.</a:t>
                      </a:r>
                    </a:p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client devices access these files.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745" y="1007532"/>
            <a:ext cx="4680156" cy="10626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223303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7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16234</TotalTime>
  <Words>3618</Words>
  <Application>Microsoft Office PowerPoint</Application>
  <PresentationFormat>On-screen Show (16:9)</PresentationFormat>
  <Paragraphs>579</Paragraphs>
  <Slides>57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CiscoSans</vt:lpstr>
      <vt:lpstr>CiscoSans ExtraLight</vt:lpstr>
      <vt:lpstr>Montserrat</vt:lpstr>
      <vt:lpstr>PT Sans</vt:lpstr>
      <vt:lpstr>Wingdings</vt:lpstr>
      <vt:lpstr>Default Theme</vt:lpstr>
      <vt:lpstr>UCTI-Template-foundation-level</vt:lpstr>
      <vt:lpstr>PowerPoint Presentation</vt:lpstr>
      <vt:lpstr> Networking Today</vt:lpstr>
      <vt:lpstr>.</vt:lpstr>
      <vt:lpstr>Contents &amp; Structure</vt:lpstr>
      <vt:lpstr> Networks Affect Our Lives</vt:lpstr>
      <vt:lpstr>PowerPoint Presentation</vt:lpstr>
      <vt:lpstr>Networking Today No Boundaries</vt:lpstr>
      <vt:lpstr> Network Components</vt:lpstr>
      <vt:lpstr>Network Components Host Roles</vt:lpstr>
      <vt:lpstr>Network Components Peer-to-Peer</vt:lpstr>
      <vt:lpstr>Network Components End Devices</vt:lpstr>
      <vt:lpstr>Network Components Intermediary Network Devices</vt:lpstr>
      <vt:lpstr>Network Components Network Media</vt:lpstr>
      <vt:lpstr>Network Representations and Topologies</vt:lpstr>
      <vt:lpstr>Network Representations and Topologies Network Representations</vt:lpstr>
      <vt:lpstr>Network Representations and Topologies Topology Diagrams</vt:lpstr>
      <vt:lpstr>Common Types of Networks</vt:lpstr>
      <vt:lpstr>Common Types of Networks Networks of Many Sizes</vt:lpstr>
      <vt:lpstr>Common Types of Networks LANs and WANs</vt:lpstr>
      <vt:lpstr>Common Types of Networks  LANs and WANs (cont.)</vt:lpstr>
      <vt:lpstr>Common Types of Networks The Internet</vt:lpstr>
      <vt:lpstr>Common Types of Networks Intranets and Extranets</vt:lpstr>
      <vt:lpstr>Internet Connections</vt:lpstr>
      <vt:lpstr>Internet Connections Internet Access Technologies</vt:lpstr>
      <vt:lpstr>Internet Connections Home and Small Office Internet Connections</vt:lpstr>
      <vt:lpstr>Internet Connections Businesses Internet Connections</vt:lpstr>
      <vt:lpstr>Internet Connections The Converging Network</vt:lpstr>
      <vt:lpstr>Internet Connections The Converging Network (Cont.)</vt:lpstr>
      <vt:lpstr> Reliable Networks</vt:lpstr>
      <vt:lpstr>Reliable Network Network Architecture</vt:lpstr>
      <vt:lpstr>Reliable Network Fault Tolerance</vt:lpstr>
      <vt:lpstr>Reliable Network Scalability</vt:lpstr>
      <vt:lpstr>Reliable Network Quality of Service</vt:lpstr>
      <vt:lpstr>Reliable Network Network Security</vt:lpstr>
      <vt:lpstr>Network Trends</vt:lpstr>
      <vt:lpstr>Network Trends Recent Trends</vt:lpstr>
      <vt:lpstr>Network Trends Bring Your Own Device</vt:lpstr>
      <vt:lpstr>Network Trends Online Collaboration</vt:lpstr>
      <vt:lpstr>Network Trends Video Communication</vt:lpstr>
      <vt:lpstr>Network Trends Cloud Computing</vt:lpstr>
      <vt:lpstr>Network Trends Cloud Computing (Cont.)</vt:lpstr>
      <vt:lpstr>Network Trends Technology Trends in the Home</vt:lpstr>
      <vt:lpstr>Network Trends Powerline Networking</vt:lpstr>
      <vt:lpstr>Network Trends Wireless Broadband</vt:lpstr>
      <vt:lpstr>Network Security</vt:lpstr>
      <vt:lpstr>Network Security Security Threats</vt:lpstr>
      <vt:lpstr>Network Security Security Threats (Cont.)</vt:lpstr>
      <vt:lpstr>Network Security Security Solutions</vt:lpstr>
      <vt:lpstr>Network Security Security Solutions (Cont.)</vt:lpstr>
      <vt:lpstr>The IT Professional</vt:lpstr>
      <vt:lpstr>The IT Professional CCNA</vt:lpstr>
      <vt:lpstr>The IT Professional Networking Jobs</vt:lpstr>
      <vt:lpstr>Chapter Summary            </vt:lpstr>
      <vt:lpstr>Summary / Recap of Main Points</vt:lpstr>
      <vt:lpstr>Q &amp; A</vt:lpstr>
      <vt:lpstr>What To Expect Next Week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Shahab Alizadeh</cp:lastModifiedBy>
  <cp:revision>868</cp:revision>
  <dcterms:created xsi:type="dcterms:W3CDTF">2016-08-22T22:27:36Z</dcterms:created>
  <dcterms:modified xsi:type="dcterms:W3CDTF">2023-02-28T13:32:24Z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